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429" r:id="rId2"/>
    <p:sldId id="487" r:id="rId3"/>
    <p:sldId id="463" r:id="rId4"/>
    <p:sldId id="488" r:id="rId5"/>
    <p:sldId id="489" r:id="rId6"/>
    <p:sldId id="490" r:id="rId7"/>
    <p:sldId id="491" r:id="rId8"/>
    <p:sldId id="492" r:id="rId9"/>
    <p:sldId id="493" r:id="rId10"/>
    <p:sldId id="494" r:id="rId11"/>
    <p:sldId id="495" r:id="rId12"/>
    <p:sldId id="496" r:id="rId13"/>
    <p:sldId id="497" r:id="rId14"/>
    <p:sldId id="478" r:id="rId15"/>
    <p:sldId id="486" r:id="rId16"/>
    <p:sldId id="479" r:id="rId17"/>
    <p:sldId id="480" r:id="rId18"/>
    <p:sldId id="481" r:id="rId19"/>
    <p:sldId id="483" r:id="rId20"/>
    <p:sldId id="484" r:id="rId21"/>
    <p:sldId id="476" r:id="rId22"/>
    <p:sldId id="477" r:id="rId23"/>
    <p:sldId id="485" r:id="rId24"/>
  </p:sldIdLst>
  <p:sldSz cx="9144000" cy="6858000" type="screen4x3"/>
  <p:notesSz cx="6858000" cy="9144000"/>
  <p:defaultTextStyle>
    <a:defPPr>
      <a:defRPr lang="en-US"/>
    </a:defPPr>
    <a:lvl1pPr algn="l" defTabSz="938213" rtl="0" fontAlgn="base">
      <a:spcBef>
        <a:spcPct val="0"/>
      </a:spcBef>
      <a:spcAft>
        <a:spcPct val="0"/>
      </a:spcAft>
      <a:defRPr sz="1700" kern="1200">
        <a:solidFill>
          <a:schemeClr val="tx1"/>
        </a:solidFill>
        <a:latin typeface="Times New Roman" pitchFamily="18" charset="0"/>
        <a:ea typeface="+mn-ea"/>
        <a:cs typeface="Arial" charset="0"/>
      </a:defRPr>
    </a:lvl1pPr>
    <a:lvl2pPr marL="468313" indent="-11113" algn="l" defTabSz="938213" rtl="0" fontAlgn="base">
      <a:spcBef>
        <a:spcPct val="0"/>
      </a:spcBef>
      <a:spcAft>
        <a:spcPct val="0"/>
      </a:spcAft>
      <a:defRPr sz="1700" kern="1200">
        <a:solidFill>
          <a:schemeClr val="tx1"/>
        </a:solidFill>
        <a:latin typeface="Times New Roman" pitchFamily="18" charset="0"/>
        <a:ea typeface="+mn-ea"/>
        <a:cs typeface="Arial" charset="0"/>
      </a:defRPr>
    </a:lvl2pPr>
    <a:lvl3pPr marL="938213" indent="-23813" algn="l" defTabSz="938213" rtl="0" fontAlgn="base">
      <a:spcBef>
        <a:spcPct val="0"/>
      </a:spcBef>
      <a:spcAft>
        <a:spcPct val="0"/>
      </a:spcAft>
      <a:defRPr sz="1700" kern="1200">
        <a:solidFill>
          <a:schemeClr val="tx1"/>
        </a:solidFill>
        <a:latin typeface="Times New Roman" pitchFamily="18" charset="0"/>
        <a:ea typeface="+mn-ea"/>
        <a:cs typeface="Arial" charset="0"/>
      </a:defRPr>
    </a:lvl3pPr>
    <a:lvl4pPr marL="1408113" indent="-36513" algn="l" defTabSz="938213" rtl="0" fontAlgn="base">
      <a:spcBef>
        <a:spcPct val="0"/>
      </a:spcBef>
      <a:spcAft>
        <a:spcPct val="0"/>
      </a:spcAft>
      <a:defRPr sz="1700" kern="1200">
        <a:solidFill>
          <a:schemeClr val="tx1"/>
        </a:solidFill>
        <a:latin typeface="Times New Roman" pitchFamily="18" charset="0"/>
        <a:ea typeface="+mn-ea"/>
        <a:cs typeface="Arial" charset="0"/>
      </a:defRPr>
    </a:lvl4pPr>
    <a:lvl5pPr marL="1878013" indent="-49213" algn="l" defTabSz="938213" rtl="0" fontAlgn="base">
      <a:spcBef>
        <a:spcPct val="0"/>
      </a:spcBef>
      <a:spcAft>
        <a:spcPct val="0"/>
      </a:spcAft>
      <a:defRPr sz="1700" kern="1200">
        <a:solidFill>
          <a:schemeClr val="tx1"/>
        </a:solidFill>
        <a:latin typeface="Times New Roman" pitchFamily="18" charset="0"/>
        <a:ea typeface="+mn-ea"/>
        <a:cs typeface="Arial" charset="0"/>
      </a:defRPr>
    </a:lvl5pPr>
    <a:lvl6pPr marL="2286000" algn="l" defTabSz="914400" rtl="0" eaLnBrk="1" latinLnBrk="0" hangingPunct="1">
      <a:defRPr sz="1700" kern="1200">
        <a:solidFill>
          <a:schemeClr val="tx1"/>
        </a:solidFill>
        <a:latin typeface="Times New Roman" pitchFamily="18" charset="0"/>
        <a:ea typeface="+mn-ea"/>
        <a:cs typeface="Arial" charset="0"/>
      </a:defRPr>
    </a:lvl6pPr>
    <a:lvl7pPr marL="2743200" algn="l" defTabSz="914400" rtl="0" eaLnBrk="1" latinLnBrk="0" hangingPunct="1">
      <a:defRPr sz="1700" kern="1200">
        <a:solidFill>
          <a:schemeClr val="tx1"/>
        </a:solidFill>
        <a:latin typeface="Times New Roman" pitchFamily="18" charset="0"/>
        <a:ea typeface="+mn-ea"/>
        <a:cs typeface="Arial" charset="0"/>
      </a:defRPr>
    </a:lvl7pPr>
    <a:lvl8pPr marL="3200400" algn="l" defTabSz="914400" rtl="0" eaLnBrk="1" latinLnBrk="0" hangingPunct="1">
      <a:defRPr sz="1700" kern="1200">
        <a:solidFill>
          <a:schemeClr val="tx1"/>
        </a:solidFill>
        <a:latin typeface="Times New Roman" pitchFamily="18" charset="0"/>
        <a:ea typeface="+mn-ea"/>
        <a:cs typeface="Arial" charset="0"/>
      </a:defRPr>
    </a:lvl8pPr>
    <a:lvl9pPr marL="3657600" algn="l" defTabSz="914400" rtl="0" eaLnBrk="1" latinLnBrk="0" hangingPunct="1">
      <a:defRPr sz="17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aiga Segliņa" initials="D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4A77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35" autoAdjust="0"/>
    <p:restoredTop sz="84569" autoAdjust="0"/>
  </p:normalViewPr>
  <p:slideViewPr>
    <p:cSldViewPr snapToGrid="0" snapToObjects="1">
      <p:cViewPr>
        <p:scale>
          <a:sx n="75" d="100"/>
          <a:sy n="75" d="100"/>
        </p:scale>
        <p:origin x="1192" y="-692"/>
      </p:cViewPr>
      <p:guideLst>
        <p:guide orient="horz" pos="2160"/>
        <p:guide pos="2880"/>
      </p:guideLst>
    </p:cSldViewPr>
  </p:slideViewPr>
  <p:outlineViewPr>
    <p:cViewPr>
      <p:scale>
        <a:sx n="33" d="100"/>
        <a:sy n="33" d="100"/>
      </p:scale>
      <p:origin x="0" y="8664"/>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39575" fontAlgn="auto">
              <a:spcBef>
                <a:spcPts val="0"/>
              </a:spcBef>
              <a:spcAft>
                <a:spcPts val="0"/>
              </a:spcAft>
              <a:defRPr sz="1200">
                <a:latin typeface="+mn-lt"/>
                <a:cs typeface="+mn-cs"/>
              </a:defRPr>
            </a:lvl1pPr>
          </a:lstStyle>
          <a:p>
            <a:pPr>
              <a:defRPr/>
            </a:pPr>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39575" fontAlgn="auto">
              <a:spcBef>
                <a:spcPts val="0"/>
              </a:spcBef>
              <a:spcAft>
                <a:spcPts val="0"/>
              </a:spcAft>
              <a:defRPr sz="1200">
                <a:latin typeface="+mn-lt"/>
                <a:cs typeface="+mn-cs"/>
              </a:defRPr>
            </a:lvl1pPr>
          </a:lstStyle>
          <a:p>
            <a:pPr>
              <a:defRPr/>
            </a:pPr>
            <a:fld id="{BFC77DD7-4A03-47E0-AB61-67962EA33EE6}" type="datetimeFigureOut">
              <a:rPr lang="lv-LV"/>
              <a:pPr>
                <a:defRPr/>
              </a:pPr>
              <a:t>06.08.2018</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39575" fontAlgn="auto">
              <a:spcBef>
                <a:spcPts val="0"/>
              </a:spcBef>
              <a:spcAft>
                <a:spcPts val="0"/>
              </a:spcAft>
              <a:defRPr sz="1200">
                <a:latin typeface="+mn-lt"/>
                <a:cs typeface="+mn-cs"/>
              </a:defRPr>
            </a:lvl1pPr>
          </a:lstStyle>
          <a:p>
            <a:pPr>
              <a:defRPr/>
            </a:pPr>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39575" fontAlgn="auto">
              <a:spcBef>
                <a:spcPts val="0"/>
              </a:spcBef>
              <a:spcAft>
                <a:spcPts val="0"/>
              </a:spcAft>
              <a:defRPr sz="1200">
                <a:latin typeface="+mn-lt"/>
                <a:cs typeface="+mn-cs"/>
              </a:defRPr>
            </a:lvl1pPr>
          </a:lstStyle>
          <a:p>
            <a:pPr>
              <a:defRPr/>
            </a:pPr>
            <a:fld id="{9BD4BA23-EE63-436C-9DF2-A9312905A6EA}" type="slidenum">
              <a:rPr lang="lv-LV"/>
              <a:pPr>
                <a:defRPr/>
              </a:pPr>
              <a:t>‹#›</a:t>
            </a:fld>
            <a:endParaRPr lang="lv-LV"/>
          </a:p>
        </p:txBody>
      </p:sp>
    </p:spTree>
    <p:extLst>
      <p:ext uri="{BB962C8B-B14F-4D97-AF65-F5344CB8AC3E}">
        <p14:creationId xmlns:p14="http://schemas.microsoft.com/office/powerpoint/2010/main" val="3101154325"/>
      </p:ext>
    </p:extLst>
  </p:cSld>
  <p:clrMap bg1="lt1" tx1="dk1" bg2="lt2" tx2="dk2" accent1="accent1" accent2="accent2" accent3="accent3" accent4="accent4" accent5="accent5" accent6="accent6" hlink="hlink" folHlink="folHlink"/>
  <p:notesStyle>
    <a:lvl1pPr algn="l" defTabSz="938213" rtl="0" eaLnBrk="0" fontAlgn="base" hangingPunct="0">
      <a:spcBef>
        <a:spcPct val="30000"/>
      </a:spcBef>
      <a:spcAft>
        <a:spcPct val="0"/>
      </a:spcAft>
      <a:defRPr sz="1200" kern="1200">
        <a:solidFill>
          <a:schemeClr val="tx1"/>
        </a:solidFill>
        <a:latin typeface="+mn-lt"/>
        <a:ea typeface="+mn-ea"/>
        <a:cs typeface="+mn-cs"/>
      </a:defRPr>
    </a:lvl1pPr>
    <a:lvl2pPr marL="468313" algn="l" defTabSz="938213" rtl="0" eaLnBrk="0" fontAlgn="base" hangingPunct="0">
      <a:spcBef>
        <a:spcPct val="30000"/>
      </a:spcBef>
      <a:spcAft>
        <a:spcPct val="0"/>
      </a:spcAft>
      <a:defRPr sz="1200" kern="1200">
        <a:solidFill>
          <a:schemeClr val="tx1"/>
        </a:solidFill>
        <a:latin typeface="+mn-lt"/>
        <a:ea typeface="+mn-ea"/>
        <a:cs typeface="+mn-cs"/>
      </a:defRPr>
    </a:lvl2pPr>
    <a:lvl3pPr marL="938213" algn="l" defTabSz="938213" rtl="0" eaLnBrk="0" fontAlgn="base" hangingPunct="0">
      <a:spcBef>
        <a:spcPct val="30000"/>
      </a:spcBef>
      <a:spcAft>
        <a:spcPct val="0"/>
      </a:spcAft>
      <a:defRPr sz="1200" kern="1200">
        <a:solidFill>
          <a:schemeClr val="tx1"/>
        </a:solidFill>
        <a:latin typeface="+mn-lt"/>
        <a:ea typeface="+mn-ea"/>
        <a:cs typeface="+mn-cs"/>
      </a:defRPr>
    </a:lvl3pPr>
    <a:lvl4pPr marL="1408113" algn="l" defTabSz="938213" rtl="0" eaLnBrk="0" fontAlgn="base" hangingPunct="0">
      <a:spcBef>
        <a:spcPct val="30000"/>
      </a:spcBef>
      <a:spcAft>
        <a:spcPct val="0"/>
      </a:spcAft>
      <a:defRPr sz="1200" kern="1200">
        <a:solidFill>
          <a:schemeClr val="tx1"/>
        </a:solidFill>
        <a:latin typeface="+mn-lt"/>
        <a:ea typeface="+mn-ea"/>
        <a:cs typeface="+mn-cs"/>
      </a:defRPr>
    </a:lvl4pPr>
    <a:lvl5pPr marL="1878013" algn="l" defTabSz="938213" rtl="0" eaLnBrk="0" fontAlgn="base" hangingPunct="0">
      <a:spcBef>
        <a:spcPct val="30000"/>
      </a:spcBef>
      <a:spcAft>
        <a:spcPct val="0"/>
      </a:spcAft>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effectLst/>
              </a:rPr>
              <a:t>Dabas aizsardzības pārvalde ir Vides aizsardzības un reģionālās attīstības ministrijas pakļautībā esoša tiešās pārvaldes iestāde.</a:t>
            </a:r>
            <a:endParaRPr lang="lv-LV" dirty="0"/>
          </a:p>
        </p:txBody>
      </p:sp>
      <p:sp>
        <p:nvSpPr>
          <p:cNvPr id="4" name="Slide Number Placeholder 3"/>
          <p:cNvSpPr>
            <a:spLocks noGrp="1"/>
          </p:cNvSpPr>
          <p:nvPr>
            <p:ph type="sldNum" sz="quarter" idx="10"/>
          </p:nvPr>
        </p:nvSpPr>
        <p:spPr/>
        <p:txBody>
          <a:bodyPr/>
          <a:lstStyle/>
          <a:p>
            <a:pPr>
              <a:defRPr/>
            </a:pPr>
            <a:fld id="{DF021935-CD13-4348-8D57-6A4753637435}" type="slidenum">
              <a:rPr lang="lv-LV" smtClean="0"/>
              <a:pPr>
                <a:defRPr/>
              </a:pPr>
              <a:t>2</a:t>
            </a:fld>
            <a:endParaRPr lang="lv-LV"/>
          </a:p>
        </p:txBody>
      </p:sp>
    </p:spTree>
    <p:extLst>
      <p:ext uri="{BB962C8B-B14F-4D97-AF65-F5344CB8AC3E}">
        <p14:creationId xmlns:p14="http://schemas.microsoft.com/office/powerpoint/2010/main" val="995780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69C4E-CA5B-4CCB-9566-E1A4DC7C79DF}" type="slidenum">
              <a:rPr lang="lv-LV" altLang="lv-LV"/>
              <a:pPr eaLnBrk="1" hangingPunct="1"/>
              <a:t>4</a:t>
            </a:fld>
            <a:endParaRPr lang="lv-LV" altLang="lv-LV"/>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p:spPr>
        <p:txBody>
          <a:bodyPr/>
          <a:lstStyle/>
          <a:p>
            <a:pPr eaLnBrk="1" hangingPunct="1"/>
            <a:endParaRPr lang="lv-LV" altLang="lv-LV" smtClean="0"/>
          </a:p>
        </p:txBody>
      </p:sp>
    </p:spTree>
    <p:extLst>
      <p:ext uri="{BB962C8B-B14F-4D97-AF65-F5344CB8AC3E}">
        <p14:creationId xmlns:p14="http://schemas.microsoft.com/office/powerpoint/2010/main" val="1763050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67000"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685800" y="4724400"/>
            <a:ext cx="77724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hasCustomPrompt="1"/>
          </p:nvPr>
        </p:nvSpPr>
        <p:spPr>
          <a:xfrm>
            <a:off x="685800" y="3505200"/>
            <a:ext cx="7772400" cy="1422400"/>
          </a:xfrm>
        </p:spPr>
        <p:txBody>
          <a:bodyPr anchor="t">
            <a:normAutofit/>
          </a:bodyPr>
          <a:lstStyle>
            <a:lvl1pPr marL="0" marR="0" indent="0" algn="ctr" defTabSz="938213" rtl="0" eaLnBrk="0" fontAlgn="base" latinLnBrk="0" hangingPunct="0">
              <a:lnSpc>
                <a:spcPct val="100000"/>
              </a:lnSpc>
              <a:spcBef>
                <a:spcPct val="0"/>
              </a:spcBef>
              <a:spcAft>
                <a:spcPct val="0"/>
              </a:spcAft>
              <a:buClrTx/>
              <a:buSzTx/>
              <a:buFontTx/>
              <a:buNone/>
              <a:tabLst/>
              <a:defRPr sz="3200" b="1"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a:p>
        </p:txBody>
      </p:sp>
      <p:sp>
        <p:nvSpPr>
          <p:cNvPr id="18" name="Text Placeholder 17"/>
          <p:cNvSpPr>
            <a:spLocks noGrp="1"/>
          </p:cNvSpPr>
          <p:nvPr>
            <p:ph type="body" sz="quarter" idx="10" hasCustomPrompt="1"/>
          </p:nvPr>
        </p:nvSpPr>
        <p:spPr>
          <a:xfrm>
            <a:off x="685800" y="50673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r>
              <a:rPr lang="lv-LV" dirty="0" smtClean="0"/>
              <a:t>Vārds Uzvārds</a:t>
            </a:r>
          </a:p>
          <a:p>
            <a:r>
              <a:rPr lang="lv-LV" dirty="0" smtClean="0"/>
              <a:t>Position, Structural Unit </a:t>
            </a:r>
          </a:p>
          <a:p>
            <a:r>
              <a:rPr lang="lv-LV" dirty="0" smtClean="0"/>
              <a:t>12345678, vards.uzvards@daba.gov.lv</a:t>
            </a:r>
            <a:endParaRPr lang="lv-LV" dirty="0"/>
          </a:p>
        </p:txBody>
      </p:sp>
      <p:sp>
        <p:nvSpPr>
          <p:cNvPr id="20" name="Text Placeholder 19"/>
          <p:cNvSpPr>
            <a:spLocks noGrp="1"/>
          </p:cNvSpPr>
          <p:nvPr>
            <p:ph type="body" sz="quarter" idx="11" hasCustomPrompt="1"/>
          </p:nvPr>
        </p:nvSpPr>
        <p:spPr>
          <a:xfrm>
            <a:off x="685800" y="6108700"/>
            <a:ext cx="7772400" cy="2921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 &amp; Place</a:t>
            </a:r>
            <a:endParaRPr lang="en-US" dirty="0" smtClean="0"/>
          </a:p>
        </p:txBody>
      </p:sp>
    </p:spTree>
    <p:extLst>
      <p:ext uri="{BB962C8B-B14F-4D97-AF65-F5344CB8AC3E}">
        <p14:creationId xmlns:p14="http://schemas.microsoft.com/office/powerpoint/2010/main" val="1522678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81000"/>
            <a:ext cx="6096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590800" y="1752600"/>
            <a:ext cx="6096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dirty="0" smtClean="0"/>
              <a:t>Click to edit Master text styles</a:t>
            </a:r>
          </a:p>
        </p:txBody>
      </p:sp>
      <p:sp>
        <p:nvSpPr>
          <p:cNvPr id="24"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25"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7"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625286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657600"/>
            <a:ext cx="6096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2590800" y="381000"/>
            <a:ext cx="6096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smtClean="0"/>
              <a:t>Click to edit Master text styles</a:t>
            </a:r>
          </a:p>
        </p:txBody>
      </p:sp>
      <p:sp>
        <p:nvSpPr>
          <p:cNvPr id="8"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9"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12"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2247042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2590800" y="1752600"/>
            <a:ext cx="2895600" cy="4373565"/>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715000" y="1752600"/>
            <a:ext cx="2971800" cy="4373573"/>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10"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13"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263961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9"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p:cNvSpPr>
            <a:spLocks noGrp="1"/>
          </p:cNvSpPr>
          <p:nvPr>
            <p:ph type="title"/>
          </p:nvPr>
        </p:nvSpPr>
        <p:spPr>
          <a:xfrm>
            <a:off x="2590800" y="304801"/>
            <a:ext cx="6096000" cy="1066799"/>
          </a:xfrm>
        </p:spPr>
        <p:txBody>
          <a:bodyPr anchor="t">
            <a:normAutofit/>
          </a:bodyPr>
          <a:lstStyle>
            <a:lvl1pPr algn="l">
              <a:defRPr sz="2400" b="1"/>
            </a:lvl1pPr>
          </a:lstStyle>
          <a:p>
            <a:r>
              <a:rPr lang="en-US" smtClean="0"/>
              <a:t>Click to edit Master title style</a:t>
            </a:r>
            <a:endParaRPr lang="en-US" dirty="0"/>
          </a:p>
        </p:txBody>
      </p:sp>
      <p:sp>
        <p:nvSpPr>
          <p:cNvPr id="15" name="Content Placeholder 2"/>
          <p:cNvSpPr>
            <a:spLocks noGrp="1"/>
          </p:cNvSpPr>
          <p:nvPr>
            <p:ph sz="half" idx="1"/>
          </p:nvPr>
        </p:nvSpPr>
        <p:spPr>
          <a:xfrm>
            <a:off x="2590800" y="2386940"/>
            <a:ext cx="2895600" cy="3739225"/>
          </a:xfrm>
        </p:spPr>
        <p:txBody>
          <a:bodyPr>
            <a:normAutofit/>
          </a:bodyPr>
          <a:lstStyle>
            <a:lvl1pPr>
              <a:defRPr sz="2000"/>
            </a:lvl1pPr>
            <a:lvl2pPr>
              <a:defRPr sz="2000"/>
            </a:lvl2pPr>
            <a:lvl3pPr>
              <a:defRPr sz="2000"/>
            </a:lvl3pPr>
            <a:lvl4pPr>
              <a:defRPr sz="2000"/>
            </a:lvl4pPr>
            <a:lvl5pPr>
              <a:defRPr sz="2000"/>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3"/>
          <p:cNvSpPr>
            <a:spLocks noGrp="1"/>
          </p:cNvSpPr>
          <p:nvPr>
            <p:ph sz="half" idx="2"/>
          </p:nvPr>
        </p:nvSpPr>
        <p:spPr>
          <a:xfrm>
            <a:off x="5715000" y="2386940"/>
            <a:ext cx="2971800" cy="3739233"/>
          </a:xfrm>
        </p:spPr>
        <p:txBody>
          <a:bodyPr>
            <a:normAutofit/>
          </a:bodyPr>
          <a:lstStyle>
            <a:lvl1pPr>
              <a:defRPr sz="2000"/>
            </a:lvl1pPr>
            <a:lvl2pPr>
              <a:defRPr sz="2000"/>
            </a:lvl2pPr>
            <a:lvl3pPr>
              <a:defRPr sz="2000"/>
            </a:lvl3pPr>
            <a:lvl4pPr>
              <a:defRPr sz="2000"/>
            </a:lvl4pPr>
            <a:lvl5pPr>
              <a:defRPr sz="2000"/>
            </a:lvl5pPr>
            <a:lvl6pPr>
              <a:defRPr sz="1700"/>
            </a:lvl6pPr>
            <a:lvl7pPr>
              <a:defRPr sz="1700"/>
            </a:lvl7pPr>
            <a:lvl8pPr>
              <a:defRPr sz="1700"/>
            </a:lvl8pPr>
            <a:lvl9pPr>
              <a:defRPr sz="1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2" name="Text Placeholder 21"/>
          <p:cNvSpPr>
            <a:spLocks noGrp="1"/>
          </p:cNvSpPr>
          <p:nvPr>
            <p:ph type="body" sz="quarter" idx="16"/>
          </p:nvPr>
        </p:nvSpPr>
        <p:spPr>
          <a:xfrm>
            <a:off x="2590800" y="1852613"/>
            <a:ext cx="2895600" cy="534987"/>
          </a:xfrm>
        </p:spPr>
        <p:txBody>
          <a:bodyPr>
            <a:normAutofit/>
          </a:bodyPr>
          <a:lstStyle>
            <a:lvl1pPr marL="0" indent="0">
              <a:buNone/>
              <a:defRPr sz="2000" b="1"/>
            </a:lvl1pPr>
          </a:lstStyle>
          <a:p>
            <a:pPr lvl="0"/>
            <a:r>
              <a:rPr lang="en-US" dirty="0" smtClean="0"/>
              <a:t>Click to edit Master text styles</a:t>
            </a:r>
          </a:p>
        </p:txBody>
      </p:sp>
      <p:sp>
        <p:nvSpPr>
          <p:cNvPr id="23" name="Text Placeholder 21"/>
          <p:cNvSpPr>
            <a:spLocks noGrp="1"/>
          </p:cNvSpPr>
          <p:nvPr>
            <p:ph type="body" sz="quarter" idx="17"/>
          </p:nvPr>
        </p:nvSpPr>
        <p:spPr>
          <a:xfrm>
            <a:off x="5715000" y="1851953"/>
            <a:ext cx="2971800" cy="534987"/>
          </a:xfrm>
        </p:spPr>
        <p:txBody>
          <a:bodyPr>
            <a:normAutofit/>
          </a:bodyPr>
          <a:lstStyle>
            <a:lvl1pPr marL="0" indent="0">
              <a:buNone/>
              <a:defRPr sz="2000" b="1"/>
            </a:lvl1pPr>
          </a:lstStyle>
          <a:p>
            <a:pPr lvl="0"/>
            <a:r>
              <a:rPr lang="en-US" dirty="0" smtClean="0"/>
              <a:t>Click to edit Master text styles</a:t>
            </a:r>
          </a:p>
        </p:txBody>
      </p:sp>
      <p:sp>
        <p:nvSpPr>
          <p:cNvPr id="11"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12"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18"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93127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590800" y="304801"/>
            <a:ext cx="6096000" cy="1066799"/>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7"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8"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11"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3758605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9"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10"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2450223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0"/>
            <a:ext cx="1760537"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590800" y="272975"/>
            <a:ext cx="2751026" cy="1162051"/>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5569527" y="273054"/>
            <a:ext cx="3269672" cy="5853128"/>
          </a:xfrm>
        </p:spPr>
        <p:txBody>
          <a:bodyPr>
            <a:normAutofit/>
          </a:bodyPr>
          <a:lstStyle>
            <a:lvl1pPr>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Verdana" panose="020B0604030504040204" pitchFamily="34" charset="0"/>
                <a:ea typeface="Verdana" panose="020B0604030504040204" pitchFamily="34" charset="0"/>
                <a:cs typeface="Verdana" panose="020B0604030504040204" pitchFamily="34" charset="0"/>
              </a:defRPr>
            </a:lvl2pPr>
            <a:lvl3pPr>
              <a:defRPr sz="20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1900"/>
            </a:lvl6pPr>
            <a:lvl7pPr>
              <a:defRPr sz="1900"/>
            </a:lvl7pPr>
            <a:lvl8pPr>
              <a:defRPr sz="1900"/>
            </a:lvl8pPr>
            <a:lvl9pPr>
              <a:defRPr sz="19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2590800" y="1435119"/>
            <a:ext cx="2751026" cy="469106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dirty="0" smtClean="0"/>
              <a:t>Click to edit Master text styles</a:t>
            </a:r>
          </a:p>
        </p:txBody>
      </p:sp>
      <p:sp>
        <p:nvSpPr>
          <p:cNvPr id="11" name="Text Placeholder 15"/>
          <p:cNvSpPr>
            <a:spLocks noGrp="1"/>
          </p:cNvSpPr>
          <p:nvPr>
            <p:ph type="body" sz="quarter" idx="10" hasCustomPrompt="1"/>
          </p:nvPr>
        </p:nvSpPr>
        <p:spPr>
          <a:xfrm>
            <a:off x="2578100" y="6324600"/>
            <a:ext cx="19812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Date</a:t>
            </a:r>
            <a:endParaRPr lang="en-US" dirty="0" smtClean="0"/>
          </a:p>
        </p:txBody>
      </p:sp>
      <p:sp>
        <p:nvSpPr>
          <p:cNvPr id="12" name="Text Placeholder 19"/>
          <p:cNvSpPr>
            <a:spLocks noGrp="1"/>
          </p:cNvSpPr>
          <p:nvPr>
            <p:ph type="body" sz="quarter" idx="12" hasCustomPrompt="1"/>
          </p:nvPr>
        </p:nvSpPr>
        <p:spPr>
          <a:xfrm>
            <a:off x="4864100" y="6324600"/>
            <a:ext cx="36576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lv-LV" dirty="0" smtClean="0"/>
              <a:t>Presentation title</a:t>
            </a:r>
            <a:endParaRPr lang="en-US" dirty="0" smtClean="0"/>
          </a:p>
        </p:txBody>
      </p:sp>
      <p:sp>
        <p:nvSpPr>
          <p:cNvPr id="13" name="Slide Number Placeholder 22"/>
          <p:cNvSpPr>
            <a:spLocks noGrp="1"/>
          </p:cNvSpPr>
          <p:nvPr>
            <p:ph type="sldNum" sz="quarter" idx="13"/>
          </p:nvPr>
        </p:nvSpPr>
        <p:spPr>
          <a:xfrm>
            <a:off x="8534400" y="6324600"/>
            <a:ext cx="4699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77FC6E66-717E-4D94-8C1C-89EAAAFD5B1D}" type="slidenum">
              <a:rPr lang="en-US"/>
              <a:pPr>
                <a:defRPr/>
              </a:pPr>
              <a:t>‹#›</a:t>
            </a:fld>
            <a:endParaRPr lang="en-US" dirty="0"/>
          </a:p>
        </p:txBody>
      </p:sp>
    </p:spTree>
    <p:extLst>
      <p:ext uri="{BB962C8B-B14F-4D97-AF65-F5344CB8AC3E}">
        <p14:creationId xmlns:p14="http://schemas.microsoft.com/office/powerpoint/2010/main" val="2372741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67000"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hasCustomPrompt="1"/>
          </p:nvPr>
        </p:nvSpPr>
        <p:spPr>
          <a:xfrm>
            <a:off x="685800" y="4724400"/>
            <a:ext cx="7772400" cy="1625600"/>
          </a:xfrm>
        </p:spPr>
        <p:txBody>
          <a:bodyPr>
            <a:normAutofit/>
          </a:bodyPr>
          <a:lstStyle>
            <a:lvl1pPr marL="0" indent="0" algn="l">
              <a:buNone/>
              <a:defRPr sz="1400" baseline="0">
                <a:latin typeface="Verdana" panose="020B0604030504040204" pitchFamily="34" charset="0"/>
                <a:ea typeface="Verdana" panose="020B0604030504040204" pitchFamily="34" charset="0"/>
                <a:cs typeface="Verdana" panose="020B0604030504040204" pitchFamily="34" charset="0"/>
              </a:defRPr>
            </a:lvl1pPr>
          </a:lstStyle>
          <a:p>
            <a:r>
              <a:rPr lang="lv-LV" dirty="0" smtClean="0"/>
              <a:t>Vārds Uzvārds</a:t>
            </a:r>
          </a:p>
          <a:p>
            <a:r>
              <a:rPr lang="lv-LV" dirty="0" smtClean="0"/>
              <a:t>Position, Structural Unit</a:t>
            </a:r>
          </a:p>
          <a:p>
            <a:r>
              <a:rPr lang="lv-LV" dirty="0" smtClean="0"/>
              <a:t>Address  </a:t>
            </a:r>
          </a:p>
          <a:p>
            <a:r>
              <a:rPr lang="lv-LV" dirty="0" smtClean="0"/>
              <a:t>12345678, vards.uzvards@daba.gov.lv</a:t>
            </a:r>
            <a:endParaRPr lang="lv-LV" dirty="0"/>
          </a:p>
        </p:txBody>
      </p:sp>
    </p:spTree>
    <p:extLst>
      <p:ext uri="{BB962C8B-B14F-4D97-AF65-F5344CB8AC3E}">
        <p14:creationId xmlns:p14="http://schemas.microsoft.com/office/powerpoint/2010/main" val="4172460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9144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67000" y="0"/>
            <a:ext cx="377825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17"/>
          <p:cNvSpPr>
            <a:spLocks noGrp="1"/>
          </p:cNvSpPr>
          <p:nvPr>
            <p:ph type="body" sz="quarter" idx="10"/>
          </p:nvPr>
        </p:nvSpPr>
        <p:spPr>
          <a:xfrm>
            <a:off x="685800" y="4724400"/>
            <a:ext cx="77724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
        <p:nvSpPr>
          <p:cNvPr id="10" name="Text Placeholder 19"/>
          <p:cNvSpPr>
            <a:spLocks noGrp="1"/>
          </p:cNvSpPr>
          <p:nvPr>
            <p:ph type="body" sz="quarter" idx="11"/>
          </p:nvPr>
        </p:nvSpPr>
        <p:spPr>
          <a:xfrm>
            <a:off x="685800" y="5761038"/>
            <a:ext cx="77724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1223261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ctr" anchorCtr="0" compatLnSpc="1">
            <a:prstTxWarp prst="textNoShape">
              <a:avLst/>
            </a:prstTxWarp>
          </a:bodyPr>
          <a:lstStyle/>
          <a:p>
            <a:pPr lvl="0"/>
            <a:r>
              <a:rPr lang="en-US" altLang="lv-LV"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bodyPr>
          <a:lstStyle/>
          <a:p>
            <a:pPr lvl="0"/>
            <a:r>
              <a:rPr lang="en-US" altLang="lv-LV" smtClean="0"/>
              <a:t>Click to edit Master text styles</a:t>
            </a:r>
          </a:p>
          <a:p>
            <a:pPr lvl="1"/>
            <a:r>
              <a:rPr lang="en-US" altLang="lv-LV" smtClean="0"/>
              <a:t>Second level</a:t>
            </a:r>
          </a:p>
          <a:p>
            <a:pPr lvl="2"/>
            <a:r>
              <a:rPr lang="en-US" altLang="lv-LV" smtClean="0"/>
              <a:t>Third level</a:t>
            </a:r>
          </a:p>
          <a:p>
            <a:pPr lvl="3"/>
            <a:r>
              <a:rPr lang="en-US" altLang="lv-LV" smtClean="0"/>
              <a:t>Fourth level</a:t>
            </a:r>
          </a:p>
          <a:p>
            <a:pPr lvl="4"/>
            <a:r>
              <a:rPr lang="en-US" altLang="lv-LV"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3957" tIns="46979" rIns="93957" bIns="46979" rtlCol="0" anchor="ctr"/>
          <a:lstStyle>
            <a:lvl1pPr algn="l" defTabSz="939575" fontAlgn="auto">
              <a:spcBef>
                <a:spcPts val="0"/>
              </a:spcBef>
              <a:spcAft>
                <a:spcPts val="0"/>
              </a:spcAft>
              <a:defRPr sz="1200">
                <a:solidFill>
                  <a:schemeClr val="tx1">
                    <a:tint val="75000"/>
                  </a:schemeClr>
                </a:solidFill>
                <a:latin typeface="+mn-lt"/>
                <a:cs typeface="+mn-cs"/>
              </a:defRPr>
            </a:lvl1pPr>
          </a:lstStyle>
          <a:p>
            <a:pPr>
              <a:defRPr/>
            </a:pPr>
            <a:fld id="{551C5A1D-2839-44D8-83B1-EE06B1E226CA}" type="datetime1">
              <a:rPr lang="en-US"/>
              <a:pPr>
                <a:defRPr/>
              </a:pPr>
              <a:t>8/6/2018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3957" tIns="46979" rIns="93957" bIns="46979" rtlCol="0" anchor="ctr"/>
          <a:lstStyle>
            <a:lvl1pPr algn="ctr" defTabSz="939575"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3957" tIns="46979" rIns="93957" bIns="46979" rtlCol="0" anchor="ctr"/>
          <a:lstStyle>
            <a:lvl1pPr algn="r" defTabSz="939575" fontAlgn="auto">
              <a:spcBef>
                <a:spcPts val="0"/>
              </a:spcBef>
              <a:spcAft>
                <a:spcPts val="0"/>
              </a:spcAft>
              <a:defRPr sz="1200">
                <a:solidFill>
                  <a:schemeClr val="tx1">
                    <a:tint val="75000"/>
                  </a:schemeClr>
                </a:solidFill>
                <a:latin typeface="+mn-lt"/>
                <a:cs typeface="+mn-cs"/>
              </a:defRPr>
            </a:lvl1pPr>
          </a:lstStyle>
          <a:p>
            <a:pPr>
              <a:defRPr/>
            </a:pPr>
            <a:fld id="{7F10E791-000E-44FF-B998-AC1C574C55D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Lst>
  <p:timing>
    <p:tnLst>
      <p:par>
        <p:cTn id="1" dur="indefinite" restart="never" nodeType="tmRoot"/>
      </p:par>
    </p:tnLst>
  </p:timing>
  <p:hf hdr="0" ftr="0" dt="0"/>
  <p:txStyles>
    <p:titleStyle>
      <a:lvl1pPr algn="ctr" defTabSz="938213" rtl="0" eaLnBrk="0" fontAlgn="base" hangingPunct="0">
        <a:spcBef>
          <a:spcPct val="0"/>
        </a:spcBef>
        <a:spcAft>
          <a:spcPct val="0"/>
        </a:spcAft>
        <a:defRPr sz="4500" kern="1200">
          <a:solidFill>
            <a:schemeClr val="tx1"/>
          </a:solidFill>
          <a:latin typeface="+mj-lt"/>
          <a:ea typeface="+mj-ea"/>
          <a:cs typeface="+mj-cs"/>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p:titleStyle>
    <p:bodyStyle>
      <a:lvl1pPr marL="350838" indent="-350838" algn="l" defTabSz="938213" rtl="0" eaLnBrk="0" fontAlgn="base" hangingPunct="0">
        <a:spcBef>
          <a:spcPct val="20000"/>
        </a:spcBef>
        <a:spcAft>
          <a:spcPct val="0"/>
        </a:spcAft>
        <a:buFont typeface="Arial" charset="0"/>
        <a:buChar char="•"/>
        <a:defRPr sz="3300" kern="1200">
          <a:solidFill>
            <a:schemeClr val="tx1"/>
          </a:solidFill>
          <a:latin typeface="+mn-lt"/>
          <a:ea typeface="+mn-ea"/>
          <a:cs typeface="+mn-cs"/>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ozols.daba.gov.lv/"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166255" y="3505200"/>
            <a:ext cx="8835241" cy="960438"/>
          </a:xfrm>
        </p:spPr>
        <p:txBody>
          <a:bodyPr>
            <a:noAutofit/>
          </a:bodyPr>
          <a:lstStyle/>
          <a:p>
            <a:r>
              <a:rPr lang="en-US" sz="2800" dirty="0"/>
              <a:t>Nature protection system and protected areas in </a:t>
            </a:r>
            <a:r>
              <a:rPr lang="en-US" sz="2800" dirty="0" smtClean="0"/>
              <a:t>Latvia</a:t>
            </a:r>
            <a:endParaRPr lang="lv-LV" sz="2900" dirty="0"/>
          </a:p>
        </p:txBody>
      </p:sp>
      <p:sp>
        <p:nvSpPr>
          <p:cNvPr id="11267" name="Text Placeholder 2"/>
          <p:cNvSpPr>
            <a:spLocks noGrp="1"/>
          </p:cNvSpPr>
          <p:nvPr>
            <p:ph type="body" sz="quarter" idx="10"/>
          </p:nvPr>
        </p:nvSpPr>
        <p:spPr>
          <a:xfrm>
            <a:off x="685800" y="5033150"/>
            <a:ext cx="7772400" cy="914400"/>
          </a:xfrm>
        </p:spPr>
        <p:txBody>
          <a:bodyPr/>
          <a:lstStyle/>
          <a:p>
            <a:pPr eaLnBrk="1" hangingPunct="1"/>
            <a:r>
              <a:rPr lang="lv-LV" altLang="lv-LV" dirty="0" smtClean="0"/>
              <a:t>Gunta Gabrāne</a:t>
            </a:r>
          </a:p>
          <a:p>
            <a:pPr eaLnBrk="1" hangingPunct="1"/>
            <a:r>
              <a:rPr lang="lv-LV" altLang="lv-LV" dirty="0" err="1" smtClean="0"/>
              <a:t>Deputy</a:t>
            </a:r>
            <a:r>
              <a:rPr lang="lv-LV" altLang="lv-LV" dirty="0" smtClean="0"/>
              <a:t> </a:t>
            </a:r>
            <a:r>
              <a:rPr lang="lv-LV" altLang="lv-LV" dirty="0" err="1" smtClean="0"/>
              <a:t>Director</a:t>
            </a:r>
            <a:r>
              <a:rPr lang="lv-LV" altLang="lv-LV" dirty="0" smtClean="0"/>
              <a:t> </a:t>
            </a:r>
            <a:r>
              <a:rPr lang="lv-LV" altLang="lv-LV" dirty="0" err="1" smtClean="0"/>
              <a:t>General</a:t>
            </a:r>
            <a:r>
              <a:rPr lang="lv-LV" altLang="lv-LV" dirty="0" smtClean="0"/>
              <a:t> </a:t>
            </a:r>
            <a:r>
              <a:rPr lang="lv-LV" altLang="lv-LV" dirty="0" err="1" smtClean="0"/>
              <a:t>of</a:t>
            </a:r>
            <a:r>
              <a:rPr lang="lv-LV" altLang="lv-LV" dirty="0" smtClean="0"/>
              <a:t> Nature </a:t>
            </a:r>
            <a:r>
              <a:rPr lang="lv-LV" altLang="lv-LV" dirty="0" err="1" smtClean="0"/>
              <a:t>Conservation</a:t>
            </a:r>
            <a:r>
              <a:rPr lang="lv-LV" altLang="lv-LV" dirty="0" smtClean="0"/>
              <a:t> </a:t>
            </a:r>
            <a:r>
              <a:rPr lang="lv-LV" altLang="lv-LV" dirty="0" err="1" smtClean="0"/>
              <a:t>Agency</a:t>
            </a:r>
            <a:r>
              <a:rPr lang="lv-LV" altLang="lv-LV" dirty="0" smtClean="0"/>
              <a:t> </a:t>
            </a:r>
            <a:r>
              <a:rPr lang="lv-LV" altLang="lv-LV" dirty="0" err="1" smtClean="0"/>
              <a:t>of</a:t>
            </a:r>
            <a:r>
              <a:rPr lang="lv-LV" altLang="lv-LV" dirty="0" smtClean="0"/>
              <a:t> Latvia</a:t>
            </a:r>
          </a:p>
          <a:p>
            <a:pPr eaLnBrk="1" hangingPunct="1"/>
            <a:endParaRPr lang="lv-LV" altLang="lv-LV" dirty="0" smtClean="0"/>
          </a:p>
        </p:txBody>
      </p:sp>
      <p:sp>
        <p:nvSpPr>
          <p:cNvPr id="11268" name="Text Placeholder 3"/>
          <p:cNvSpPr>
            <a:spLocks noGrp="1"/>
          </p:cNvSpPr>
          <p:nvPr>
            <p:ph type="body" sz="quarter" idx="11"/>
          </p:nvPr>
        </p:nvSpPr>
        <p:spPr>
          <a:xfrm>
            <a:off x="685800" y="6020790"/>
            <a:ext cx="7772400" cy="380010"/>
          </a:xfrm>
        </p:spPr>
        <p:txBody>
          <a:bodyPr/>
          <a:lstStyle/>
          <a:p>
            <a:pPr eaLnBrk="1" hangingPunct="1"/>
            <a:r>
              <a:rPr lang="lv-LV" altLang="lv-LV" dirty="0" smtClean="0"/>
              <a:t>2018</a:t>
            </a:r>
            <a:endParaRPr lang="lv-LV" altLang="lv-LV" dirty="0" smtClean="0"/>
          </a:p>
        </p:txBody>
      </p:sp>
    </p:spTree>
    <p:extLst>
      <p:ext uri="{BB962C8B-B14F-4D97-AF65-F5344CB8AC3E}">
        <p14:creationId xmlns:p14="http://schemas.microsoft.com/office/powerpoint/2010/main" val="22490840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ounded Rectangle 215"/>
          <p:cNvSpPr/>
          <p:nvPr/>
        </p:nvSpPr>
        <p:spPr>
          <a:xfrm>
            <a:off x="888800" y="1895184"/>
            <a:ext cx="7955645" cy="317496"/>
          </a:xfrm>
          <a:prstGeom prst="roundRect">
            <a:avLst/>
          </a:prstGeom>
          <a:solidFill>
            <a:srgbClr val="43732B"/>
          </a:solidFill>
          <a:ln w="1270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393" name="Rectangle 35"/>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a:bodyPr>
          <a:lstStyle/>
          <a:p>
            <a:pPr eaLnBrk="1" hangingPunct="1"/>
            <a:r>
              <a:rPr lang="lv-LV" altLang="lv-LV" dirty="0"/>
              <a:t>Dabas aizsardzības </a:t>
            </a:r>
            <a:r>
              <a:rPr lang="lv-LV" altLang="lv-LV" dirty="0" smtClean="0"/>
              <a:t>pārvalde -valsts iestāde</a:t>
            </a:r>
            <a:endParaRPr lang="en-US" altLang="lv-LV" sz="2400" dirty="0" smtClean="0"/>
          </a:p>
        </p:txBody>
      </p:sp>
      <p:sp>
        <p:nvSpPr>
          <p:cNvPr id="31" name="Text Placeholder 30"/>
          <p:cNvSpPr>
            <a:spLocks noGrp="1"/>
          </p:cNvSpPr>
          <p:nvPr>
            <p:ph type="body" sz="quarter" idx="10"/>
          </p:nvPr>
        </p:nvSpPr>
        <p:spPr/>
        <p:txBody>
          <a:bodyPr/>
          <a:lstStyle/>
          <a:p>
            <a:endParaRPr lang="lv-LV"/>
          </a:p>
        </p:txBody>
      </p:sp>
      <p:sp>
        <p:nvSpPr>
          <p:cNvPr id="234" name="Text Placeholder 233"/>
          <p:cNvSpPr>
            <a:spLocks noGrp="1"/>
          </p:cNvSpPr>
          <p:nvPr>
            <p:ph type="body" sz="quarter" idx="12"/>
          </p:nvPr>
        </p:nvSpPr>
        <p:spPr/>
        <p:txBody>
          <a:bodyPr>
            <a:normAutofit/>
          </a:bodyPr>
          <a:lstStyle/>
          <a:p>
            <a:endParaRPr lang="lv-LV" dirty="0"/>
          </a:p>
        </p:txBody>
      </p:sp>
      <p:sp>
        <p:nvSpPr>
          <p:cNvPr id="4" name="Rectangle 3"/>
          <p:cNvSpPr/>
          <p:nvPr/>
        </p:nvSpPr>
        <p:spPr>
          <a:xfrm>
            <a:off x="926815" y="1847850"/>
            <a:ext cx="7759986" cy="36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p>
            <a:pPr algn="ctr" eaLnBrk="0" hangingPunct="0">
              <a:spcBef>
                <a:spcPct val="20000"/>
              </a:spcBef>
              <a:buFont typeface="Arial" charset="0"/>
              <a:buNone/>
            </a:pPr>
            <a:r>
              <a:rPr lang="en-US" sz="1500" b="1" dirty="0" smtClean="0">
                <a:solidFill>
                  <a:schemeClr val="bg1"/>
                </a:solidFill>
                <a:latin typeface="Verdana" panose="020B0604030504040204" pitchFamily="34" charset="0"/>
                <a:ea typeface="Verdana" panose="020B0604030504040204" pitchFamily="34" charset="0"/>
                <a:cs typeface="Verdana" panose="020B0604030504040204" pitchFamily="34" charset="0"/>
              </a:rPr>
              <a:t>The </a:t>
            </a:r>
            <a:r>
              <a:rPr lang="en-US" sz="1500" b="1" dirty="0">
                <a:solidFill>
                  <a:schemeClr val="bg1"/>
                </a:solidFill>
                <a:latin typeface="Verdana" panose="020B0604030504040204" pitchFamily="34" charset="0"/>
                <a:ea typeface="Verdana" panose="020B0604030504040204" pitchFamily="34" charset="0"/>
                <a:cs typeface="Verdana" panose="020B0604030504040204" pitchFamily="34" charset="0"/>
              </a:rPr>
              <a:t>Ministry of Environmental Protection and Regional Development</a:t>
            </a:r>
            <a:endParaRPr lang="lv-LV" sz="1500" b="1"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07" name="Elbow Connector 206"/>
          <p:cNvCxnSpPr/>
          <p:nvPr/>
        </p:nvCxnSpPr>
        <p:spPr>
          <a:xfrm rot="10800000">
            <a:off x="773076" y="4185101"/>
            <a:ext cx="115721" cy="502062"/>
          </a:xfrm>
          <a:prstGeom prst="bentConnector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10" name="Elbow Connector 209"/>
          <p:cNvCxnSpPr/>
          <p:nvPr/>
        </p:nvCxnSpPr>
        <p:spPr>
          <a:xfrm rot="10800000">
            <a:off x="773077" y="4061593"/>
            <a:ext cx="115724" cy="1048641"/>
          </a:xfrm>
          <a:prstGeom prst="bentConnector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13" name="Elbow Connector 212"/>
          <p:cNvCxnSpPr/>
          <p:nvPr/>
        </p:nvCxnSpPr>
        <p:spPr>
          <a:xfrm rot="10800000">
            <a:off x="773080" y="4004891"/>
            <a:ext cx="115723" cy="1518417"/>
          </a:xfrm>
          <a:prstGeom prst="bentConnector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15" name="Elbow Connector 214"/>
          <p:cNvCxnSpPr/>
          <p:nvPr/>
        </p:nvCxnSpPr>
        <p:spPr>
          <a:xfrm rot="10800000">
            <a:off x="773080" y="3780404"/>
            <a:ext cx="115721" cy="2158213"/>
          </a:xfrm>
          <a:prstGeom prst="bentConnector2">
            <a:avLst/>
          </a:prstGeom>
          <a:ln>
            <a:solidFill>
              <a:srgbClr val="4A773C"/>
            </a:solidFill>
          </a:ln>
        </p:spPr>
        <p:style>
          <a:lnRef idx="1">
            <a:schemeClr val="accent1"/>
          </a:lnRef>
          <a:fillRef idx="0">
            <a:schemeClr val="accent1"/>
          </a:fillRef>
          <a:effectRef idx="0">
            <a:schemeClr val="accent1"/>
          </a:effectRef>
          <a:fontRef idx="minor">
            <a:schemeClr val="tx1"/>
          </a:fontRef>
        </p:style>
      </p:cxnSp>
      <p:sp>
        <p:nvSpPr>
          <p:cNvPr id="29" name="Rounded Rectangle 28"/>
          <p:cNvSpPr/>
          <p:nvPr/>
        </p:nvSpPr>
        <p:spPr>
          <a:xfrm>
            <a:off x="888801" y="2872712"/>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18" name="Text Box 27"/>
          <p:cNvSpPr txBox="1">
            <a:spLocks noChangeArrowheads="1"/>
          </p:cNvSpPr>
          <p:nvPr/>
        </p:nvSpPr>
        <p:spPr bwMode="auto">
          <a:xfrm>
            <a:off x="926814" y="2916044"/>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lv-LV" sz="1100" dirty="0" err="1"/>
              <a:t>State</a:t>
            </a:r>
            <a:r>
              <a:rPr lang="lv-LV" sz="1100" dirty="0"/>
              <a:t> </a:t>
            </a:r>
            <a:r>
              <a:rPr lang="lv-LV" sz="1100" dirty="0" err="1"/>
              <a:t>Environmental</a:t>
            </a:r>
            <a:r>
              <a:rPr lang="lv-LV" sz="1100" dirty="0"/>
              <a:t> </a:t>
            </a:r>
            <a:r>
              <a:rPr lang="lv-LV" sz="1100" dirty="0" err="1"/>
              <a:t>Service</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sp>
        <p:nvSpPr>
          <p:cNvPr id="137" name="Rounded Rectangle 136"/>
          <p:cNvSpPr/>
          <p:nvPr/>
        </p:nvSpPr>
        <p:spPr>
          <a:xfrm>
            <a:off x="888801" y="3288020"/>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8" name="Rounded Rectangle 137"/>
          <p:cNvSpPr/>
          <p:nvPr/>
        </p:nvSpPr>
        <p:spPr>
          <a:xfrm>
            <a:off x="888801" y="3703328"/>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3" name="Rounded Rectangle 142"/>
          <p:cNvSpPr/>
          <p:nvPr/>
        </p:nvSpPr>
        <p:spPr>
          <a:xfrm>
            <a:off x="888801" y="4118636"/>
            <a:ext cx="3804008" cy="317496"/>
          </a:xfrm>
          <a:prstGeom prst="roundRect">
            <a:avLst/>
          </a:prstGeom>
          <a:solidFill>
            <a:srgbClr val="76BE52"/>
          </a:solidFill>
          <a:ln w="1270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8" name="Rounded Rectangle 147"/>
          <p:cNvSpPr/>
          <p:nvPr/>
        </p:nvSpPr>
        <p:spPr>
          <a:xfrm>
            <a:off x="888801" y="4533944"/>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2" name="Rounded Rectangle 151"/>
          <p:cNvSpPr/>
          <p:nvPr/>
        </p:nvSpPr>
        <p:spPr>
          <a:xfrm>
            <a:off x="888801" y="4949252"/>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7" name="Rounded Rectangle 156"/>
          <p:cNvSpPr/>
          <p:nvPr/>
        </p:nvSpPr>
        <p:spPr>
          <a:xfrm>
            <a:off x="888801" y="5364560"/>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61" name="Rounded Rectangle 160"/>
          <p:cNvSpPr/>
          <p:nvPr/>
        </p:nvSpPr>
        <p:spPr>
          <a:xfrm>
            <a:off x="888801" y="5779869"/>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2" name="Text Box 39"/>
          <p:cNvSpPr txBox="1">
            <a:spLocks noChangeArrowheads="1"/>
          </p:cNvSpPr>
          <p:nvPr/>
        </p:nvSpPr>
        <p:spPr bwMode="auto">
          <a:xfrm>
            <a:off x="926814" y="3331352"/>
            <a:ext cx="374250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100" dirty="0"/>
              <a:t>Administration of Latvian Environmental Protection Fund</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sp>
        <p:nvSpPr>
          <p:cNvPr id="119" name="Text Box 34"/>
          <p:cNvSpPr txBox="1">
            <a:spLocks noChangeArrowheads="1"/>
          </p:cNvSpPr>
          <p:nvPr/>
        </p:nvSpPr>
        <p:spPr bwMode="auto">
          <a:xfrm>
            <a:off x="926814" y="3746660"/>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lv-LV" sz="1100" dirty="0" err="1"/>
              <a:t>Environment</a:t>
            </a:r>
            <a:r>
              <a:rPr lang="lv-LV" sz="1100" dirty="0"/>
              <a:t> </a:t>
            </a:r>
            <a:r>
              <a:rPr lang="lv-LV" sz="1100" dirty="0" err="1"/>
              <a:t>State</a:t>
            </a:r>
            <a:r>
              <a:rPr lang="lv-LV" sz="1100" dirty="0"/>
              <a:t> </a:t>
            </a:r>
            <a:r>
              <a:rPr lang="lv-LV" sz="1100" dirty="0" err="1"/>
              <a:t>Bureau</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sp>
        <p:nvSpPr>
          <p:cNvPr id="120" name="Text Box 35"/>
          <p:cNvSpPr txBox="1">
            <a:spLocks noChangeArrowheads="1"/>
          </p:cNvSpPr>
          <p:nvPr/>
        </p:nvSpPr>
        <p:spPr bwMode="auto">
          <a:xfrm>
            <a:off x="926814" y="4577276"/>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100" dirty="0"/>
              <a:t>Natural History Museum of Latvia</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sp>
        <p:nvSpPr>
          <p:cNvPr id="121" name="Text Box 36"/>
          <p:cNvSpPr txBox="1">
            <a:spLocks noChangeArrowheads="1"/>
          </p:cNvSpPr>
          <p:nvPr/>
        </p:nvSpPr>
        <p:spPr bwMode="auto">
          <a:xfrm>
            <a:off x="926814" y="4992584"/>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100" dirty="0"/>
              <a:t>National Botanic Garden of Latvia</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sp>
        <p:nvSpPr>
          <p:cNvPr id="122" name="Text Box 37"/>
          <p:cNvSpPr txBox="1">
            <a:spLocks noChangeArrowheads="1"/>
          </p:cNvSpPr>
          <p:nvPr/>
        </p:nvSpPr>
        <p:spPr bwMode="auto">
          <a:xfrm>
            <a:off x="926814" y="5407892"/>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100" dirty="0"/>
              <a:t>Latvian Institute of Aquatic Ecology</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sp>
        <p:nvSpPr>
          <p:cNvPr id="129" name="Text Box 38"/>
          <p:cNvSpPr txBox="1">
            <a:spLocks noChangeArrowheads="1"/>
          </p:cNvSpPr>
          <p:nvPr/>
        </p:nvSpPr>
        <p:spPr bwMode="auto">
          <a:xfrm>
            <a:off x="926814" y="4161968"/>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lv-LV" sz="1100" dirty="0" err="1"/>
              <a:t>Nature</a:t>
            </a:r>
            <a:r>
              <a:rPr lang="lv-LV" sz="1100" dirty="0"/>
              <a:t> </a:t>
            </a:r>
            <a:r>
              <a:rPr lang="lv-LV" sz="1100" dirty="0" err="1"/>
              <a:t>Conservation</a:t>
            </a:r>
            <a:r>
              <a:rPr lang="lv-LV" sz="1100" dirty="0"/>
              <a:t> </a:t>
            </a:r>
            <a:r>
              <a:rPr lang="lv-LV" sz="1100" dirty="0" err="1"/>
              <a:t>Agency</a:t>
            </a:r>
            <a:endParaRPr lang="lv-LV" altLang="lv-LV" sz="1100" dirty="0"/>
          </a:p>
        </p:txBody>
      </p:sp>
      <p:sp>
        <p:nvSpPr>
          <p:cNvPr id="136" name="Text Box 42"/>
          <p:cNvSpPr txBox="1">
            <a:spLocks noChangeArrowheads="1"/>
          </p:cNvSpPr>
          <p:nvPr/>
        </p:nvSpPr>
        <p:spPr bwMode="auto">
          <a:xfrm>
            <a:off x="926814" y="5823201"/>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lv-LV" sz="1100" dirty="0" err="1"/>
              <a:t>State</a:t>
            </a:r>
            <a:r>
              <a:rPr lang="lv-LV" sz="1100" dirty="0"/>
              <a:t> </a:t>
            </a:r>
            <a:r>
              <a:rPr lang="lv-LV" sz="1100" dirty="0" err="1"/>
              <a:t>Regional</a:t>
            </a:r>
            <a:r>
              <a:rPr lang="lv-LV" sz="1100" dirty="0"/>
              <a:t> </a:t>
            </a:r>
            <a:r>
              <a:rPr lang="lv-LV" sz="1100" dirty="0" err="1"/>
              <a:t>Development</a:t>
            </a:r>
            <a:r>
              <a:rPr lang="lv-LV" sz="1100" dirty="0"/>
              <a:t> </a:t>
            </a:r>
            <a:r>
              <a:rPr lang="lv-LV" sz="1100" dirty="0" err="1"/>
              <a:t>Agency</a:t>
            </a:r>
            <a:endParaRPr lang="lv-LV" altLang="lv-LV" sz="1100" dirty="0">
              <a:latin typeface="Verdana" panose="020B0604030504040204" pitchFamily="34" charset="0"/>
              <a:ea typeface="Verdana" panose="020B0604030504040204" pitchFamily="34" charset="0"/>
              <a:cs typeface="Verdana" panose="020B0604030504040204" pitchFamily="34" charset="0"/>
            </a:endParaRPr>
          </a:p>
        </p:txBody>
      </p:sp>
      <p:cxnSp>
        <p:nvCxnSpPr>
          <p:cNvPr id="202" name="Elbow Connector 201"/>
          <p:cNvCxnSpPr/>
          <p:nvPr/>
        </p:nvCxnSpPr>
        <p:spPr>
          <a:xfrm rot="16200000" flipV="1">
            <a:off x="204548" y="3599989"/>
            <a:ext cx="1252785" cy="115728"/>
          </a:xfrm>
          <a:prstGeom prst="bentConnector3">
            <a:avLst>
              <a:gd name="adj1" fmla="val 29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06" name="Elbow Connector 205"/>
          <p:cNvCxnSpPr/>
          <p:nvPr/>
        </p:nvCxnSpPr>
        <p:spPr>
          <a:xfrm rot="16200000" flipV="1">
            <a:off x="204540" y="3189826"/>
            <a:ext cx="1252785" cy="115728"/>
          </a:xfrm>
          <a:prstGeom prst="bentConnector3">
            <a:avLst>
              <a:gd name="adj1" fmla="val 29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08" name="Elbow Connector 207"/>
          <p:cNvCxnSpPr/>
          <p:nvPr/>
        </p:nvCxnSpPr>
        <p:spPr>
          <a:xfrm rot="16200000" flipV="1">
            <a:off x="440867" y="3008186"/>
            <a:ext cx="778793" cy="114391"/>
          </a:xfrm>
          <a:prstGeom prst="bentConnector3">
            <a:avLst>
              <a:gd name="adj1" fmla="val 403"/>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09" name="Elbow Connector 208"/>
          <p:cNvCxnSpPr>
            <a:stCxn id="29" idx="1"/>
          </p:cNvCxnSpPr>
          <p:nvPr/>
        </p:nvCxnSpPr>
        <p:spPr>
          <a:xfrm rot="10800000">
            <a:off x="773069" y="2675986"/>
            <a:ext cx="115732" cy="355475"/>
          </a:xfrm>
          <a:prstGeom prst="bentConnector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11" name="Elbow Connector 210"/>
          <p:cNvCxnSpPr/>
          <p:nvPr/>
        </p:nvCxnSpPr>
        <p:spPr>
          <a:xfrm rot="16200000" flipV="1">
            <a:off x="4364045" y="3177820"/>
            <a:ext cx="1252785" cy="115728"/>
          </a:xfrm>
          <a:prstGeom prst="bentConnector3">
            <a:avLst>
              <a:gd name="adj1" fmla="val 29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12" name="Elbow Connector 211"/>
          <p:cNvCxnSpPr/>
          <p:nvPr/>
        </p:nvCxnSpPr>
        <p:spPr>
          <a:xfrm rot="16200000" flipV="1">
            <a:off x="4600372" y="2996180"/>
            <a:ext cx="778793" cy="114391"/>
          </a:xfrm>
          <a:prstGeom prst="bentConnector3">
            <a:avLst>
              <a:gd name="adj1" fmla="val 403"/>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214" name="Elbow Connector 213"/>
          <p:cNvCxnSpPr/>
          <p:nvPr/>
        </p:nvCxnSpPr>
        <p:spPr>
          <a:xfrm rot="10800000">
            <a:off x="4932574" y="2663980"/>
            <a:ext cx="115732" cy="355475"/>
          </a:xfrm>
          <a:prstGeom prst="bentConnector2">
            <a:avLst/>
          </a:prstGeom>
          <a:ln>
            <a:solidFill>
              <a:srgbClr val="4A773C"/>
            </a:solidFill>
          </a:ln>
        </p:spPr>
        <p:style>
          <a:lnRef idx="1">
            <a:schemeClr val="accent1"/>
          </a:lnRef>
          <a:fillRef idx="0">
            <a:schemeClr val="accent1"/>
          </a:fillRef>
          <a:effectRef idx="0">
            <a:schemeClr val="accent1"/>
          </a:effectRef>
          <a:fontRef idx="minor">
            <a:schemeClr val="tx1"/>
          </a:fontRef>
        </p:style>
      </p:cxnSp>
      <p:cxnSp>
        <p:nvCxnSpPr>
          <p:cNvPr id="48" name="Elbow Connector 47"/>
          <p:cNvCxnSpPr/>
          <p:nvPr/>
        </p:nvCxnSpPr>
        <p:spPr>
          <a:xfrm rot="5400000" flipH="1" flipV="1">
            <a:off x="2844835" y="655477"/>
            <a:ext cx="12700" cy="4156213"/>
          </a:xfrm>
          <a:prstGeom prst="bentConnector3">
            <a:avLst>
              <a:gd name="adj1" fmla="val 1800000"/>
            </a:avLst>
          </a:prstGeom>
          <a:ln>
            <a:solidFill>
              <a:srgbClr val="4A773C"/>
            </a:solidFill>
          </a:ln>
        </p:spPr>
        <p:style>
          <a:lnRef idx="1">
            <a:schemeClr val="accent1"/>
          </a:lnRef>
          <a:fillRef idx="0">
            <a:schemeClr val="accent1"/>
          </a:fillRef>
          <a:effectRef idx="0">
            <a:schemeClr val="accent1"/>
          </a:effectRef>
          <a:fontRef idx="minor">
            <a:schemeClr val="tx1"/>
          </a:fontRef>
        </p:style>
      </p:cxnSp>
      <p:sp>
        <p:nvSpPr>
          <p:cNvPr id="204" name="Rounded Rectangle 203"/>
          <p:cNvSpPr/>
          <p:nvPr/>
        </p:nvSpPr>
        <p:spPr>
          <a:xfrm>
            <a:off x="4855826" y="2581186"/>
            <a:ext cx="2311588" cy="158748"/>
          </a:xfrm>
          <a:prstGeom prst="roundRect">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05" name="TextBox 204"/>
          <p:cNvSpPr txBox="1"/>
          <p:nvPr/>
        </p:nvSpPr>
        <p:spPr>
          <a:xfrm>
            <a:off x="4929289" y="2529755"/>
            <a:ext cx="22381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1" hangingPunct="1">
              <a:spcBef>
                <a:spcPct val="50000"/>
              </a:spcBef>
              <a:defRPr sz="1100">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lv-LV" sz="1000" dirty="0" err="1"/>
              <a:t>Companies</a:t>
            </a:r>
            <a:endParaRPr lang="lv-LV" sz="1000" dirty="0"/>
          </a:p>
        </p:txBody>
      </p:sp>
      <p:sp>
        <p:nvSpPr>
          <p:cNvPr id="203" name="Rounded Rectangle 202"/>
          <p:cNvSpPr/>
          <p:nvPr/>
        </p:nvSpPr>
        <p:spPr>
          <a:xfrm>
            <a:off x="699613" y="2581186"/>
            <a:ext cx="2311588" cy="158748"/>
          </a:xfrm>
          <a:prstGeom prst="roundRect">
            <a:avLst/>
          </a:prstGeom>
          <a:solidFill>
            <a:schemeClr val="accent3">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42" name="TextBox 241"/>
          <p:cNvSpPr txBox="1"/>
          <p:nvPr/>
        </p:nvSpPr>
        <p:spPr>
          <a:xfrm>
            <a:off x="773076" y="2529755"/>
            <a:ext cx="223812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1" hangingPunct="1">
              <a:spcBef>
                <a:spcPct val="50000"/>
              </a:spcBef>
              <a:defRPr sz="1100">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lv-LV" sz="1000" dirty="0" err="1"/>
              <a:t>Supervised</a:t>
            </a:r>
            <a:r>
              <a:rPr lang="lv-LV" sz="1000" dirty="0"/>
              <a:t> </a:t>
            </a:r>
            <a:r>
              <a:rPr lang="lv-LV" sz="1000" dirty="0" err="1"/>
              <a:t>Institutions</a:t>
            </a:r>
            <a:endParaRPr lang="lv-LV" sz="1000" dirty="0"/>
          </a:p>
        </p:txBody>
      </p:sp>
      <p:sp>
        <p:nvSpPr>
          <p:cNvPr id="198" name="Rounded Rectangle 197"/>
          <p:cNvSpPr/>
          <p:nvPr/>
        </p:nvSpPr>
        <p:spPr>
          <a:xfrm>
            <a:off x="5040438" y="2872712"/>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99" name="Rounded Rectangle 198"/>
          <p:cNvSpPr/>
          <p:nvPr/>
        </p:nvSpPr>
        <p:spPr>
          <a:xfrm>
            <a:off x="5040438" y="3288020"/>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00" name="Rounded Rectangle 199"/>
          <p:cNvSpPr/>
          <p:nvPr/>
        </p:nvSpPr>
        <p:spPr>
          <a:xfrm>
            <a:off x="5040438" y="3703328"/>
            <a:ext cx="3804008" cy="317496"/>
          </a:xfrm>
          <a:prstGeom prst="roundRect">
            <a:avLst/>
          </a:prstGeom>
          <a:solidFill>
            <a:schemeClr val="bg1"/>
          </a:solidFill>
          <a:ln w="19050">
            <a:solidFill>
              <a:srgbClr val="2B89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3" name="Text Box 40"/>
          <p:cNvSpPr txBox="1">
            <a:spLocks noChangeArrowheads="1"/>
          </p:cNvSpPr>
          <p:nvPr/>
        </p:nvSpPr>
        <p:spPr bwMode="auto">
          <a:xfrm>
            <a:off x="5087786" y="2914722"/>
            <a:ext cx="3756660"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1" hangingPunct="1">
              <a:defRPr sz="1100">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dirty="0">
                <a:latin typeface="Arial" charset="0"/>
                <a:ea typeface="+mn-ea"/>
                <a:cs typeface="Arial" charset="0"/>
              </a:rPr>
              <a:t>Latvian Environment, Geology and Meteorology Centre</a:t>
            </a:r>
            <a:endParaRPr lang="lv-LV" altLang="lv-LV" dirty="0">
              <a:latin typeface="Arial" charset="0"/>
              <a:ea typeface="+mn-ea"/>
              <a:cs typeface="Arial" charset="0"/>
            </a:endParaRPr>
          </a:p>
        </p:txBody>
      </p:sp>
      <p:sp>
        <p:nvSpPr>
          <p:cNvPr id="134" name="Text Box 41"/>
          <p:cNvSpPr txBox="1">
            <a:spLocks noChangeArrowheads="1"/>
          </p:cNvSpPr>
          <p:nvPr/>
        </p:nvSpPr>
        <p:spPr bwMode="auto">
          <a:xfrm>
            <a:off x="5125202" y="3323973"/>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1" hangingPunct="1">
              <a:defRPr sz="1100">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lv-LV" dirty="0" err="1"/>
              <a:t>Latvian</a:t>
            </a:r>
            <a:r>
              <a:rPr lang="lv-LV" dirty="0"/>
              <a:t> </a:t>
            </a:r>
            <a:r>
              <a:rPr lang="lv-LV" dirty="0" err="1"/>
              <a:t>Environmental</a:t>
            </a:r>
            <a:r>
              <a:rPr lang="lv-LV" dirty="0"/>
              <a:t> </a:t>
            </a:r>
            <a:r>
              <a:rPr lang="lv-LV" dirty="0" err="1"/>
              <a:t>Investment</a:t>
            </a:r>
            <a:r>
              <a:rPr lang="lv-LV" dirty="0"/>
              <a:t> </a:t>
            </a:r>
            <a:r>
              <a:rPr lang="lv-LV" dirty="0" err="1"/>
              <a:t>Fund</a:t>
            </a:r>
            <a:endParaRPr lang="lv-LV" altLang="lv-LV" dirty="0"/>
          </a:p>
        </p:txBody>
      </p:sp>
      <p:sp>
        <p:nvSpPr>
          <p:cNvPr id="201" name="Text Box 41"/>
          <p:cNvSpPr txBox="1">
            <a:spLocks noChangeArrowheads="1"/>
          </p:cNvSpPr>
          <p:nvPr/>
        </p:nvSpPr>
        <p:spPr bwMode="auto">
          <a:xfrm>
            <a:off x="5109194" y="3743277"/>
            <a:ext cx="3455987"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1" hangingPunct="1">
              <a:defRPr sz="1100">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a:latin typeface="Arial" charset="0"/>
              </a:defRPr>
            </a:lvl2pPr>
            <a:lvl3pPr marL="1143000" indent="-228600" eaLnBrk="0" hangingPunct="0">
              <a:defRPr>
                <a:latin typeface="Arial" charset="0"/>
              </a:defRPr>
            </a:lvl3pPr>
            <a:lvl4pPr marL="1600200" indent="-228600" eaLnBrk="0" hangingPunct="0">
              <a:defRPr>
                <a:latin typeface="Arial" charset="0"/>
              </a:defRPr>
            </a:lvl4pPr>
            <a:lvl5pPr marL="2057400" indent="-228600" eaLnBrk="0" hangingPunct="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lv-LV" dirty="0" err="1"/>
              <a:t>Electronic</a:t>
            </a:r>
            <a:r>
              <a:rPr lang="lv-LV" dirty="0"/>
              <a:t> </a:t>
            </a:r>
            <a:r>
              <a:rPr lang="lv-LV" dirty="0" err="1"/>
              <a:t>Communications</a:t>
            </a:r>
            <a:r>
              <a:rPr lang="lv-LV" dirty="0"/>
              <a:t> </a:t>
            </a:r>
            <a:r>
              <a:rPr lang="lv-LV" dirty="0" err="1"/>
              <a:t>Office</a:t>
            </a:r>
            <a:endParaRPr lang="lv-LV" altLang="lv-LV" dirty="0"/>
          </a:p>
        </p:txBody>
      </p:sp>
      <p:cxnSp>
        <p:nvCxnSpPr>
          <p:cNvPr id="52" name="Straight Connector 51"/>
          <p:cNvCxnSpPr/>
          <p:nvPr/>
        </p:nvCxnSpPr>
        <p:spPr>
          <a:xfrm>
            <a:off x="3921282" y="2212680"/>
            <a:ext cx="0" cy="317075"/>
          </a:xfrm>
          <a:prstGeom prst="line">
            <a:avLst/>
          </a:prstGeom>
          <a:ln>
            <a:solidFill>
              <a:srgbClr val="4A773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634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4" descr="DAP_2011_reg_ADM_EN"/>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313" y="1201738"/>
            <a:ext cx="9010650" cy="512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r>
              <a:rPr lang="en-GB" altLang="lv-LV" dirty="0" smtClean="0"/>
              <a:t>Specially Protected Nature </a:t>
            </a:r>
            <a:r>
              <a:rPr lang="lv-LV" altLang="lv-LV" dirty="0"/>
              <a:t>Areas </a:t>
            </a:r>
            <a:r>
              <a:rPr lang="en-GB" altLang="lv-LV" dirty="0" smtClean="0"/>
              <a:t>of Latvia – </a:t>
            </a:r>
            <a:r>
              <a:rPr lang="lv-LV" altLang="lv-LV" dirty="0" smtClean="0"/>
              <a:t>Management: 4</a:t>
            </a:r>
          </a:p>
        </p:txBody>
      </p:sp>
      <p:sp>
        <p:nvSpPr>
          <p:cNvPr id="7" name="Text Placeholder 7"/>
          <p:cNvSpPr>
            <a:spLocks noGrp="1"/>
          </p:cNvSpPr>
          <p:nvPr>
            <p:ph type="body" sz="quarter" idx="10"/>
          </p:nvPr>
        </p:nvSpPr>
        <p:spPr>
          <a:xfrm>
            <a:off x="2590800" y="6324600"/>
            <a:ext cx="1981200" cy="304800"/>
          </a:xfrm>
        </p:spPr>
        <p:txBody>
          <a:bodyPr>
            <a:normAutofit/>
          </a:bodyPr>
          <a:lstStyle/>
          <a:p>
            <a:endParaRPr lang="lv-LV" dirty="0"/>
          </a:p>
        </p:txBody>
      </p:sp>
      <p:sp>
        <p:nvSpPr>
          <p:cNvPr id="8" name="Text Placeholder 8"/>
          <p:cNvSpPr>
            <a:spLocks noGrp="1"/>
          </p:cNvSpPr>
          <p:nvPr>
            <p:ph type="body" sz="quarter" idx="12"/>
          </p:nvPr>
        </p:nvSpPr>
        <p:spPr>
          <a:xfrm>
            <a:off x="4876800" y="6324600"/>
            <a:ext cx="3657600" cy="304800"/>
          </a:xfrm>
        </p:spPr>
        <p:txBody>
          <a:bodyPr>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spTree>
    <p:extLst>
      <p:ext uri="{BB962C8B-B14F-4D97-AF65-F5344CB8AC3E}">
        <p14:creationId xmlns:p14="http://schemas.microsoft.com/office/powerpoint/2010/main" val="31813255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vert="horz" wrap="square" lIns="93957" tIns="46979" rIns="93957" bIns="46979" numCol="1" anchor="t" anchorCtr="0" compatLnSpc="1">
            <a:prstTxWarp prst="textNoShape">
              <a:avLst/>
            </a:prstTxWarp>
            <a:normAutofit/>
          </a:bodyPr>
          <a:lstStyle/>
          <a:p>
            <a:pPr eaLnBrk="1" hangingPunct="1"/>
            <a:r>
              <a:rPr lang="en-US" dirty="0"/>
              <a:t>Specially protected natural areas</a:t>
            </a:r>
            <a:endParaRPr lang="lv-LV" altLang="lv-LV" dirty="0"/>
          </a:p>
        </p:txBody>
      </p:sp>
      <p:sp>
        <p:nvSpPr>
          <p:cNvPr id="2" name="Content Placeholder 1"/>
          <p:cNvSpPr>
            <a:spLocks noGrp="1"/>
          </p:cNvSpPr>
          <p:nvPr>
            <p:ph idx="1"/>
          </p:nvPr>
        </p:nvSpPr>
        <p:spPr/>
        <p:txBody>
          <a:bodyPr>
            <a:normAutofit lnSpcReduction="10000"/>
          </a:bodyPr>
          <a:lstStyle/>
          <a:p>
            <a:r>
              <a:rPr lang="en-US" dirty="0"/>
              <a:t>Specially protected natural areas are geographical territories, that are under special state-level protection, in order to safeguard and maintain biodiversity of nature – rare and typical ecosystems, habitats for rare species</a:t>
            </a:r>
            <a:r>
              <a:rPr lang="en-US" dirty="0" smtClean="0"/>
              <a:t>,</a:t>
            </a:r>
            <a:r>
              <a:rPr lang="lv-LV" dirty="0" smtClean="0"/>
              <a:t> </a:t>
            </a:r>
            <a:r>
              <a:rPr lang="en-US" dirty="0" smtClean="0"/>
              <a:t>landscapes</a:t>
            </a:r>
            <a:r>
              <a:rPr lang="en-US" dirty="0"/>
              <a:t>, that are peculiar, beautiful and characteristic for Latvia, geological and geomorphological formations, as well as territories, significant for recreational and educational purposes</a:t>
            </a:r>
            <a:r>
              <a:rPr lang="en-US" dirty="0" smtClean="0"/>
              <a:t>.</a:t>
            </a:r>
            <a:endParaRPr lang="lv-LV" dirty="0" smtClean="0"/>
          </a:p>
          <a:p>
            <a:endParaRPr lang="lv-LV" dirty="0"/>
          </a:p>
          <a:p>
            <a:r>
              <a:rPr lang="lv-LV" dirty="0" smtClean="0"/>
              <a:t>A</a:t>
            </a:r>
            <a:r>
              <a:rPr lang="en-US" dirty="0" smtClean="0"/>
              <a:t>l</a:t>
            </a:r>
            <a:r>
              <a:rPr lang="lv-LV" dirty="0" smtClean="0"/>
              <a:t>l</a:t>
            </a:r>
            <a:r>
              <a:rPr lang="en-US" dirty="0" smtClean="0"/>
              <a:t>together in Latvia there are 683 specially protected </a:t>
            </a:r>
            <a:r>
              <a:rPr lang="en-US" dirty="0"/>
              <a:t>nature </a:t>
            </a:r>
            <a:r>
              <a:rPr lang="en-US" dirty="0" smtClean="0"/>
              <a:t>areas</a:t>
            </a:r>
            <a:r>
              <a:rPr lang="lv-LV" dirty="0" smtClean="0"/>
              <a:t>, (333 </a:t>
            </a:r>
            <a:r>
              <a:rPr lang="lv-LV" dirty="0" err="1" smtClean="0"/>
              <a:t>Natura</a:t>
            </a:r>
            <a:r>
              <a:rPr lang="lv-LV" dirty="0" smtClean="0"/>
              <a:t> 2000 </a:t>
            </a:r>
            <a:r>
              <a:rPr lang="lv-LV" dirty="0" err="1" smtClean="0"/>
              <a:t>sites</a:t>
            </a:r>
            <a:r>
              <a:rPr lang="lv-LV" dirty="0" smtClean="0"/>
              <a:t>). </a:t>
            </a:r>
            <a:endParaRPr lang="lv-LV" sz="1200" dirty="0"/>
          </a:p>
        </p:txBody>
      </p:sp>
      <p:sp>
        <p:nvSpPr>
          <p:cNvPr id="5" name="Text Placeholder 4"/>
          <p:cNvSpPr>
            <a:spLocks noGrp="1"/>
          </p:cNvSpPr>
          <p:nvPr>
            <p:ph type="body" sz="quarter" idx="10"/>
          </p:nvPr>
        </p:nvSpPr>
        <p:spPr/>
        <p:txBody>
          <a:bodyPr/>
          <a:lstStyle/>
          <a:p>
            <a:endParaRPr lang="lv-LV"/>
          </a:p>
        </p:txBody>
      </p:sp>
      <p:sp>
        <p:nvSpPr>
          <p:cNvPr id="7" name="Text Placeholder 6"/>
          <p:cNvSpPr>
            <a:spLocks noGrp="1"/>
          </p:cNvSpPr>
          <p:nvPr>
            <p:ph type="body" sz="quarter" idx="12"/>
          </p:nvPr>
        </p:nvSpPr>
        <p:spPr/>
        <p:txBody>
          <a:bodyPr>
            <a:normAutofit/>
          </a:bodyPr>
          <a:lstStyle/>
          <a:p>
            <a:endParaRPr lang="lv-LV"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7" y="3969295"/>
            <a:ext cx="2064073" cy="2064073"/>
          </a:xfrm>
          <a:prstGeom prst="rect">
            <a:avLst/>
          </a:prstGeom>
        </p:spPr>
      </p:pic>
    </p:spTree>
    <p:extLst>
      <p:ext uri="{BB962C8B-B14F-4D97-AF65-F5344CB8AC3E}">
        <p14:creationId xmlns:p14="http://schemas.microsoft.com/office/powerpoint/2010/main" val="212202445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5305" y="381000"/>
            <a:ext cx="9138143" cy="5339285"/>
          </a:xfrm>
        </p:spPr>
      </p:pic>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5</a:t>
            </a:fld>
            <a:endParaRPr lang="en-US" dirty="0"/>
          </a:p>
        </p:txBody>
      </p:sp>
    </p:spTree>
    <p:extLst>
      <p:ext uri="{BB962C8B-B14F-4D97-AF65-F5344CB8AC3E}">
        <p14:creationId xmlns:p14="http://schemas.microsoft.com/office/powerpoint/2010/main" val="1813345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4 </a:t>
            </a:r>
            <a:r>
              <a:rPr lang="en-US" dirty="0"/>
              <a:t>National parks </a:t>
            </a:r>
          </a:p>
        </p:txBody>
      </p:sp>
      <p:sp>
        <p:nvSpPr>
          <p:cNvPr id="3" name="Content Placeholder 2"/>
          <p:cNvSpPr>
            <a:spLocks noGrp="1"/>
          </p:cNvSpPr>
          <p:nvPr>
            <p:ph idx="1"/>
          </p:nvPr>
        </p:nvSpPr>
        <p:spPr/>
        <p:txBody>
          <a:bodyPr/>
          <a:lstStyle/>
          <a:p>
            <a:r>
              <a:rPr lang="en-US" dirty="0"/>
              <a:t>National parks are broad areas which are </a:t>
            </a:r>
            <a:r>
              <a:rPr lang="en-US" dirty="0" err="1"/>
              <a:t>characterised</a:t>
            </a:r>
            <a:r>
              <a:rPr lang="en-US" dirty="0"/>
              <a:t> by outstanding nature formations of national significance, landscapes and cultural heritage landscapes untouched by human activities or nearly natural, a diversity of biotopes, abundance of cultural and historical monuments, and peculiarities of cultural environment</a:t>
            </a:r>
            <a:r>
              <a:rPr lang="en-US" dirty="0" smtClean="0"/>
              <a:t>.</a:t>
            </a:r>
            <a:endParaRPr lang="lv-LV" dirty="0" smtClean="0"/>
          </a:p>
          <a:p>
            <a:endParaRPr lang="lv-LV" dirty="0"/>
          </a:p>
          <a:p>
            <a:r>
              <a:rPr lang="lv-LV" dirty="0" smtClean="0"/>
              <a:t>209600 ha</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6</a:t>
            </a:fld>
            <a:endParaRPr lang="en-US" dirty="0"/>
          </a:p>
        </p:txBody>
      </p:sp>
    </p:spTree>
    <p:extLst>
      <p:ext uri="{BB962C8B-B14F-4D97-AF65-F5344CB8AC3E}">
        <p14:creationId xmlns:p14="http://schemas.microsoft.com/office/powerpoint/2010/main" val="305364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1 </a:t>
            </a:r>
            <a:r>
              <a:rPr lang="en-US" dirty="0"/>
              <a:t>Biosphere reserve </a:t>
            </a:r>
          </a:p>
        </p:txBody>
      </p:sp>
      <p:sp>
        <p:nvSpPr>
          <p:cNvPr id="3" name="Content Placeholder 2"/>
          <p:cNvSpPr>
            <a:spLocks noGrp="1"/>
          </p:cNvSpPr>
          <p:nvPr>
            <p:ph idx="1"/>
          </p:nvPr>
        </p:nvSpPr>
        <p:spPr/>
        <p:txBody>
          <a:bodyPr/>
          <a:lstStyle/>
          <a:p>
            <a:r>
              <a:rPr lang="en-US" dirty="0"/>
              <a:t>Biosphere reserve are broad territory in which landscapes and ecosystems of international significance are located. The goal of establishing biosphere reserves is to ensure the preservation of natural diversity and to promote sustainable social and economic development of the territory</a:t>
            </a:r>
            <a:r>
              <a:rPr lang="en-US" dirty="0" smtClean="0"/>
              <a:t>.</a:t>
            </a:r>
            <a:endParaRPr lang="lv-LV" dirty="0" smtClean="0"/>
          </a:p>
          <a:p>
            <a:endParaRPr lang="lv-LV" dirty="0"/>
          </a:p>
          <a:p>
            <a:r>
              <a:rPr lang="lv-LV" dirty="0" smtClean="0"/>
              <a:t>474350 ha </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7</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189" y="4274025"/>
            <a:ext cx="2045437" cy="169277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6346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42 N</a:t>
            </a:r>
            <a:r>
              <a:rPr lang="en-US" dirty="0" err="1"/>
              <a:t>ature</a:t>
            </a:r>
            <a:r>
              <a:rPr lang="en-US" dirty="0"/>
              <a:t> parks</a:t>
            </a:r>
          </a:p>
        </p:txBody>
      </p:sp>
      <p:sp>
        <p:nvSpPr>
          <p:cNvPr id="3" name="Content Placeholder 2"/>
          <p:cNvSpPr>
            <a:spLocks noGrp="1"/>
          </p:cNvSpPr>
          <p:nvPr>
            <p:ph idx="1"/>
          </p:nvPr>
        </p:nvSpPr>
        <p:spPr/>
        <p:txBody>
          <a:bodyPr/>
          <a:lstStyle/>
          <a:p>
            <a:r>
              <a:rPr lang="lv-LV" dirty="0" smtClean="0"/>
              <a:t>N</a:t>
            </a:r>
            <a:r>
              <a:rPr lang="en-US" dirty="0" err="1" smtClean="0"/>
              <a:t>ature</a:t>
            </a:r>
            <a:r>
              <a:rPr lang="en-US" dirty="0" smtClean="0"/>
              <a:t> </a:t>
            </a:r>
            <a:r>
              <a:rPr lang="en-US" dirty="0"/>
              <a:t>parks are territories that represent the natural, cultural and historical values of a particular area, and that are suitable for recreation, education and the instruction of society. </a:t>
            </a:r>
            <a:endParaRPr lang="lv-LV" dirty="0" smtClean="0"/>
          </a:p>
          <a:p>
            <a:r>
              <a:rPr lang="en-US" dirty="0" err="1" smtClean="0"/>
              <a:t>Organisation</a:t>
            </a:r>
            <a:r>
              <a:rPr lang="en-US" dirty="0" smtClean="0"/>
              <a:t> </a:t>
            </a:r>
            <a:r>
              <a:rPr lang="en-US" dirty="0"/>
              <a:t>of recreation and economic activities in nature parks shall be carried out by ensuring the preservation of the natural, cultural and historical values located in such parks</a:t>
            </a:r>
            <a:r>
              <a:rPr lang="en-US" dirty="0" smtClean="0"/>
              <a:t>.</a:t>
            </a:r>
            <a:endParaRPr lang="lv-LV" dirty="0" smtClean="0"/>
          </a:p>
          <a:p>
            <a:r>
              <a:rPr lang="lv-LV" dirty="0" smtClean="0"/>
              <a:t>195616 ha</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8</a:t>
            </a:fld>
            <a:endParaRPr lang="en-US" dirty="0"/>
          </a:p>
        </p:txBody>
      </p:sp>
    </p:spTree>
    <p:extLst>
      <p:ext uri="{BB962C8B-B14F-4D97-AF65-F5344CB8AC3E}">
        <p14:creationId xmlns:p14="http://schemas.microsoft.com/office/powerpoint/2010/main" val="1033405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9 </a:t>
            </a:r>
            <a:r>
              <a:rPr lang="en-US" dirty="0" smtClean="0"/>
              <a:t>Protected </a:t>
            </a:r>
            <a:r>
              <a:rPr lang="en-US" dirty="0"/>
              <a:t>landscape areas</a:t>
            </a:r>
          </a:p>
        </p:txBody>
      </p:sp>
      <p:sp>
        <p:nvSpPr>
          <p:cNvPr id="3" name="Content Placeholder 2"/>
          <p:cNvSpPr>
            <a:spLocks noGrp="1"/>
          </p:cNvSpPr>
          <p:nvPr>
            <p:ph idx="1"/>
          </p:nvPr>
        </p:nvSpPr>
        <p:spPr/>
        <p:txBody>
          <a:bodyPr/>
          <a:lstStyle/>
          <a:p>
            <a:r>
              <a:rPr lang="en-US" dirty="0"/>
              <a:t>Protected landscape areas are territories remarkable for original and diverse landscapes and special beauty. </a:t>
            </a:r>
            <a:endParaRPr lang="lv-LV" dirty="0" smtClean="0"/>
          </a:p>
          <a:p>
            <a:endParaRPr lang="lv-LV" dirty="0"/>
          </a:p>
          <a:p>
            <a:r>
              <a:rPr lang="en-US" dirty="0" smtClean="0"/>
              <a:t>The </a:t>
            </a:r>
            <a:r>
              <a:rPr lang="en-US" dirty="0"/>
              <a:t>goals of such territories are to protect and preserve the cultural environment and landscapes characteristic of Latvia in all their diversity, as well as to ensure the preservation of environment appropriate for recreation of society and for tourism, and use of environment friendly management methods</a:t>
            </a:r>
            <a:r>
              <a:rPr lang="en-US" dirty="0" smtClean="0"/>
              <a:t>.</a:t>
            </a:r>
            <a:endParaRPr lang="lv-LV" dirty="0" smtClean="0"/>
          </a:p>
          <a:p>
            <a:r>
              <a:rPr lang="lv-LV" dirty="0" smtClean="0"/>
              <a:t>161361 ha</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9</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23" y="5183487"/>
            <a:ext cx="2351077" cy="14459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2646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lv-LV" dirty="0" smtClean="0"/>
              <a:t>261 </a:t>
            </a:r>
            <a:r>
              <a:rPr lang="en-US" dirty="0" smtClean="0"/>
              <a:t>Nature </a:t>
            </a:r>
            <a:r>
              <a:rPr lang="en-US" dirty="0"/>
              <a:t>reserves </a:t>
            </a:r>
          </a:p>
        </p:txBody>
      </p:sp>
      <p:sp>
        <p:nvSpPr>
          <p:cNvPr id="3" name="Content Placeholder 2"/>
          <p:cNvSpPr>
            <a:spLocks noGrp="1"/>
          </p:cNvSpPr>
          <p:nvPr>
            <p:ph idx="1"/>
          </p:nvPr>
        </p:nvSpPr>
        <p:spPr/>
        <p:txBody>
          <a:bodyPr/>
          <a:lstStyle/>
          <a:p>
            <a:r>
              <a:rPr lang="en-US" dirty="0"/>
              <a:t> Nature reserves are nature territories little transformed or transformed in varying degrees by human activities, which territories include habitats of specially protected wild plant and animal species, and specially protected biotopes</a:t>
            </a:r>
            <a:r>
              <a:rPr lang="en-US" dirty="0" smtClean="0"/>
              <a:t>.</a:t>
            </a:r>
            <a:endParaRPr lang="lv-LV" dirty="0" smtClean="0"/>
          </a:p>
          <a:p>
            <a:endParaRPr lang="lv-LV" dirty="0"/>
          </a:p>
          <a:p>
            <a:r>
              <a:rPr lang="lv-LV" dirty="0" smtClean="0"/>
              <a:t>223920 ha</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10</a:t>
            </a:fld>
            <a:endParaRPr lang="en-US" dirty="0"/>
          </a:p>
        </p:txBody>
      </p:sp>
    </p:spTree>
    <p:extLst>
      <p:ext uri="{BB962C8B-B14F-4D97-AF65-F5344CB8AC3E}">
        <p14:creationId xmlns:p14="http://schemas.microsoft.com/office/powerpoint/2010/main" val="3471291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4 </a:t>
            </a:r>
            <a:r>
              <a:rPr lang="en-US" dirty="0" smtClean="0"/>
              <a:t>Strict </a:t>
            </a:r>
            <a:r>
              <a:rPr lang="en-US" dirty="0"/>
              <a:t>nature reserves</a:t>
            </a:r>
          </a:p>
        </p:txBody>
      </p:sp>
      <p:sp>
        <p:nvSpPr>
          <p:cNvPr id="3" name="Content Placeholder 2"/>
          <p:cNvSpPr>
            <a:spLocks noGrp="1"/>
          </p:cNvSpPr>
          <p:nvPr>
            <p:ph idx="1"/>
          </p:nvPr>
        </p:nvSpPr>
        <p:spPr/>
        <p:txBody>
          <a:bodyPr/>
          <a:lstStyle/>
          <a:p>
            <a:r>
              <a:rPr lang="en-US" dirty="0"/>
              <a:t>Strict nature reserves are territories untouched by human activities or nearly natural, in which territories unhindered development of natural processes shall be ensured in order to protect and study rare or typical ecosystems and parts thereof. Strict nature reserves shall have zones in which all natural resources are completely excluded from economic and other activities</a:t>
            </a:r>
            <a:r>
              <a:rPr lang="en-US" dirty="0" smtClean="0"/>
              <a:t>.</a:t>
            </a:r>
            <a:endParaRPr lang="lv-LV" dirty="0" smtClean="0"/>
          </a:p>
          <a:p>
            <a:endParaRPr lang="lv-LV" dirty="0"/>
          </a:p>
          <a:p>
            <a:r>
              <a:rPr lang="lv-LV" dirty="0" smtClean="0"/>
              <a:t>25108 ha</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11</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324" y="5056171"/>
            <a:ext cx="1532685" cy="12684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204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7 </a:t>
            </a:r>
            <a:r>
              <a:rPr lang="en-US" dirty="0" smtClean="0"/>
              <a:t>Marine </a:t>
            </a:r>
            <a:r>
              <a:rPr lang="en-US" dirty="0"/>
              <a:t>protected areas</a:t>
            </a:r>
          </a:p>
        </p:txBody>
      </p:sp>
      <p:sp>
        <p:nvSpPr>
          <p:cNvPr id="3" name="Content Placeholder 2"/>
          <p:cNvSpPr>
            <a:spLocks noGrp="1"/>
          </p:cNvSpPr>
          <p:nvPr>
            <p:ph idx="1"/>
          </p:nvPr>
        </p:nvSpPr>
        <p:spPr/>
        <p:txBody>
          <a:bodyPr/>
          <a:lstStyle/>
          <a:p>
            <a:r>
              <a:rPr lang="en-US" dirty="0"/>
              <a:t>Marine protected areas are locations in the territorial sea, exclusive economic zone or continental shelf of the Republic of Latvia, which are established for the protection of protected biotopes and specially protected species habitat, as well as migratory bird significant feeding and wintering places</a:t>
            </a:r>
            <a:r>
              <a:rPr lang="en-US" dirty="0" smtClean="0"/>
              <a:t>.</a:t>
            </a:r>
            <a:endParaRPr lang="lv-LV" dirty="0" smtClean="0"/>
          </a:p>
          <a:p>
            <a:endParaRPr lang="lv-LV" dirty="0"/>
          </a:p>
          <a:p>
            <a:r>
              <a:rPr lang="lv-LV" dirty="0" smtClean="0"/>
              <a:t>1170868 ha</a:t>
            </a:r>
          </a:p>
          <a:p>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12</a:t>
            </a:fld>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14" y="4888902"/>
            <a:ext cx="2173338" cy="133660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23099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355 </a:t>
            </a:r>
            <a:r>
              <a:rPr lang="en-US" dirty="0" smtClean="0"/>
              <a:t>Nature </a:t>
            </a:r>
            <a:r>
              <a:rPr lang="en-US" dirty="0"/>
              <a:t>monuments</a:t>
            </a:r>
          </a:p>
        </p:txBody>
      </p:sp>
      <p:sp>
        <p:nvSpPr>
          <p:cNvPr id="3" name="Content Placeholder 2"/>
          <p:cNvSpPr>
            <a:spLocks noGrp="1"/>
          </p:cNvSpPr>
          <p:nvPr>
            <p:ph idx="1"/>
          </p:nvPr>
        </p:nvSpPr>
        <p:spPr/>
        <p:txBody>
          <a:bodyPr/>
          <a:lstStyle/>
          <a:p>
            <a:r>
              <a:rPr lang="en-US" dirty="0"/>
              <a:t>Nature monuments are separate, isolated natural formations: protected trees, </a:t>
            </a:r>
            <a:r>
              <a:rPr lang="en-US" dirty="0" err="1"/>
              <a:t>dendrological</a:t>
            </a:r>
            <a:r>
              <a:rPr lang="en-US" dirty="0"/>
              <a:t> plantings, avenues, geological and geomorphological nature monuments and other natural rarities having scientific, cultural and historical, aesthetic or ecological value. </a:t>
            </a:r>
            <a:endParaRPr lang="lv-LV" dirty="0" smtClean="0"/>
          </a:p>
          <a:p>
            <a:endParaRPr lang="lv-LV" dirty="0"/>
          </a:p>
          <a:p>
            <a:r>
              <a:rPr lang="lv-LV" dirty="0" smtClean="0"/>
              <a:t>5274 ha </a:t>
            </a:r>
            <a:endParaRPr lang="en-US" dirty="0"/>
          </a:p>
        </p:txBody>
      </p:sp>
      <p:sp>
        <p:nvSpPr>
          <p:cNvPr id="4" name="Text Placeholder 3"/>
          <p:cNvSpPr>
            <a:spLocks noGrp="1"/>
          </p:cNvSpPr>
          <p:nvPr>
            <p:ph type="body" sz="quarter" idx="10"/>
          </p:nvPr>
        </p:nvSpPr>
        <p:spPr/>
        <p:txBody>
          <a:bodyPr/>
          <a:lstStyle/>
          <a:p>
            <a:endParaRPr lang="en-US"/>
          </a:p>
        </p:txBody>
      </p:sp>
      <p:sp>
        <p:nvSpPr>
          <p:cNvPr id="5" name="Text Placeholder 4"/>
          <p:cNvSpPr>
            <a:spLocks noGrp="1"/>
          </p:cNvSpPr>
          <p:nvPr>
            <p:ph type="body" sz="quarter" idx="12"/>
          </p:nvPr>
        </p:nvSpPr>
        <p:spPr/>
        <p:txBody>
          <a:bodyPr/>
          <a:lstStyle/>
          <a:p>
            <a:endParaRPr lang="en-US"/>
          </a:p>
        </p:txBody>
      </p:sp>
      <p:sp>
        <p:nvSpPr>
          <p:cNvPr id="6" name="Slide Number Placeholder 5"/>
          <p:cNvSpPr>
            <a:spLocks noGrp="1"/>
          </p:cNvSpPr>
          <p:nvPr>
            <p:ph type="sldNum" sz="quarter" idx="13"/>
          </p:nvPr>
        </p:nvSpPr>
        <p:spPr/>
        <p:txBody>
          <a:bodyPr/>
          <a:lstStyle/>
          <a:p>
            <a:pPr>
              <a:defRPr/>
            </a:pPr>
            <a:fld id="{77FC6E66-717E-4D94-8C1C-89EAAAFD5B1D}" type="slidenum">
              <a:rPr lang="en-US" smtClean="0"/>
              <a:pPr>
                <a:defRPr/>
              </a:pPr>
              <a:t>13</a:t>
            </a:fld>
            <a:endParaRPr lang="en-US" dirty="0"/>
          </a:p>
        </p:txBody>
      </p:sp>
    </p:spTree>
    <p:extLst>
      <p:ext uri="{BB962C8B-B14F-4D97-AF65-F5344CB8AC3E}">
        <p14:creationId xmlns:p14="http://schemas.microsoft.com/office/powerpoint/2010/main" val="1540697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2"/>
          <p:cNvSpPr>
            <a:spLocks noGrp="1" noChangeArrowheads="1"/>
          </p:cNvSpPr>
          <p:nvPr>
            <p:ph type="title"/>
          </p:nvPr>
        </p:nvSpPr>
        <p:spPr>
          <a:xfrm>
            <a:off x="2590800" y="393700"/>
            <a:ext cx="6096000" cy="1036642"/>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normAutofit/>
          </a:bodyPr>
          <a:lstStyle/>
          <a:p>
            <a:pPr eaLnBrk="1" hangingPunct="1"/>
            <a:r>
              <a:rPr lang="en-US" altLang="lv-LV" dirty="0"/>
              <a:t>The</a:t>
            </a:r>
            <a:r>
              <a:rPr lang="en-US" altLang="lv-LV" dirty="0" smtClean="0"/>
              <a:t> Nature Conservation Agency of Latvia – Functions</a:t>
            </a:r>
          </a:p>
        </p:txBody>
      </p:sp>
      <p:sp>
        <p:nvSpPr>
          <p:cNvPr id="3" name="Text Placeholder 2"/>
          <p:cNvSpPr>
            <a:spLocks noGrp="1"/>
          </p:cNvSpPr>
          <p:nvPr>
            <p:ph type="body" sz="quarter" idx="10"/>
          </p:nvPr>
        </p:nvSpPr>
        <p:spPr/>
        <p:txBody>
          <a:bodyPr/>
          <a:lstStyle/>
          <a:p>
            <a:endParaRPr lang="lv-LV"/>
          </a:p>
        </p:txBody>
      </p:sp>
      <p:sp>
        <p:nvSpPr>
          <p:cNvPr id="4" name="Text Placeholder 3"/>
          <p:cNvSpPr>
            <a:spLocks noGrp="1"/>
          </p:cNvSpPr>
          <p:nvPr>
            <p:ph type="body" sz="quarter" idx="12"/>
          </p:nvPr>
        </p:nvSpPr>
        <p:spPr/>
        <p:txBody>
          <a:bodyPr>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pic>
        <p:nvPicPr>
          <p:cNvPr id="13315" name="Picture 2" descr="funkc"/>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0338" y="1700213"/>
            <a:ext cx="3638550"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4"/>
          <p:cNvSpPr txBox="1">
            <a:spLocks noChangeArrowheads="1"/>
          </p:cNvSpPr>
          <p:nvPr/>
        </p:nvSpPr>
        <p:spPr bwMode="auto">
          <a:xfrm>
            <a:off x="6516688" y="2476500"/>
            <a:ext cx="2376487" cy="1096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en-US" altLang="lv-LV" sz="2400" b="1" dirty="0"/>
              <a:t>Coordination</a:t>
            </a:r>
            <a:r>
              <a:rPr lang="en-US" altLang="lv-LV" b="1" dirty="0"/>
              <a:t> </a:t>
            </a:r>
          </a:p>
          <a:p>
            <a:pPr eaLnBrk="1" hangingPunct="1">
              <a:lnSpc>
                <a:spcPct val="150000"/>
              </a:lnSpc>
            </a:pPr>
            <a:r>
              <a:rPr lang="en-US" altLang="lv-LV" sz="1000" b="1" dirty="0"/>
              <a:t>of administration and management of specially protected areas </a:t>
            </a:r>
          </a:p>
        </p:txBody>
      </p:sp>
      <p:sp>
        <p:nvSpPr>
          <p:cNvPr id="13317" name="Text Box 5"/>
          <p:cNvSpPr txBox="1">
            <a:spLocks noChangeArrowheads="1"/>
          </p:cNvSpPr>
          <p:nvPr/>
        </p:nvSpPr>
        <p:spPr bwMode="auto">
          <a:xfrm>
            <a:off x="971550" y="1844675"/>
            <a:ext cx="1800225"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lnSpc>
                <a:spcPct val="150000"/>
              </a:lnSpc>
            </a:pPr>
            <a:r>
              <a:rPr lang="en-US" altLang="lv-LV" sz="2400" b="1" dirty="0"/>
              <a:t>Realization</a:t>
            </a:r>
            <a:r>
              <a:rPr lang="en-US" altLang="lv-LV" b="1" dirty="0"/>
              <a:t> </a:t>
            </a:r>
            <a:r>
              <a:rPr lang="en-US" altLang="lv-LV" sz="1000" b="1" dirty="0"/>
              <a:t>of state policy of </a:t>
            </a:r>
            <a:r>
              <a:rPr lang="lv-LV" altLang="lv-LV" sz="1000" b="1" dirty="0" smtClean="0"/>
              <a:t>nature conservation, </a:t>
            </a:r>
            <a:r>
              <a:rPr lang="en-US" altLang="lv-LV" sz="1000" b="1" dirty="0" smtClean="0"/>
              <a:t>species </a:t>
            </a:r>
            <a:r>
              <a:rPr lang="en-US" altLang="lv-LV" sz="1000" b="1" dirty="0"/>
              <a:t>&amp; biotopes  protection</a:t>
            </a:r>
          </a:p>
        </p:txBody>
      </p:sp>
      <p:sp>
        <p:nvSpPr>
          <p:cNvPr id="13318" name="Text Box 6"/>
          <p:cNvSpPr txBox="1">
            <a:spLocks noChangeArrowheads="1"/>
          </p:cNvSpPr>
          <p:nvPr/>
        </p:nvSpPr>
        <p:spPr bwMode="auto">
          <a:xfrm>
            <a:off x="395288" y="3357563"/>
            <a:ext cx="2159000" cy="177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lnSpc>
                <a:spcPct val="150000"/>
              </a:lnSpc>
            </a:pPr>
            <a:r>
              <a:rPr lang="lv-LV" altLang="lv-LV" sz="2400" b="1" dirty="0" smtClean="0"/>
              <a:t>Implement </a:t>
            </a:r>
          </a:p>
          <a:p>
            <a:pPr algn="r" eaLnBrk="1" hangingPunct="1">
              <a:lnSpc>
                <a:spcPct val="150000"/>
              </a:lnSpc>
            </a:pPr>
            <a:r>
              <a:rPr lang="en-US" altLang="lv-LV" sz="1000" b="1" dirty="0" smtClean="0"/>
              <a:t>the </a:t>
            </a:r>
            <a:r>
              <a:rPr lang="en-US" altLang="lv-LV" sz="1000" b="1" dirty="0"/>
              <a:t>functions of supervision of „The Convention on International Trade in Endangered Species of Wild Fauna and Flora” (CITES)</a:t>
            </a:r>
            <a:endParaRPr lang="en-US" altLang="lv-LV" dirty="0"/>
          </a:p>
        </p:txBody>
      </p:sp>
      <p:sp>
        <p:nvSpPr>
          <p:cNvPr id="13319" name="Text Box 7"/>
          <p:cNvSpPr txBox="1">
            <a:spLocks noChangeArrowheads="1"/>
          </p:cNvSpPr>
          <p:nvPr/>
        </p:nvSpPr>
        <p:spPr bwMode="auto">
          <a:xfrm>
            <a:off x="6227763" y="4005263"/>
            <a:ext cx="2376487"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50000"/>
              </a:lnSpc>
            </a:pPr>
            <a:r>
              <a:rPr lang="lv-LV" altLang="lv-LV" sz="2400" b="1" dirty="0" smtClean="0"/>
              <a:t>Maintain </a:t>
            </a:r>
            <a:r>
              <a:rPr lang="en-US" altLang="lv-LV" dirty="0" smtClean="0"/>
              <a:t> </a:t>
            </a:r>
            <a:endParaRPr lang="en-US" altLang="lv-LV" dirty="0"/>
          </a:p>
          <a:p>
            <a:pPr eaLnBrk="1" hangingPunct="1">
              <a:lnSpc>
                <a:spcPct val="150000"/>
              </a:lnSpc>
            </a:pPr>
            <a:r>
              <a:rPr lang="en-US" altLang="lv-LV" sz="1000" b="1" dirty="0"/>
              <a:t>records on scientific research in specially protected areas </a:t>
            </a:r>
          </a:p>
        </p:txBody>
      </p:sp>
      <p:sp>
        <p:nvSpPr>
          <p:cNvPr id="13320" name="Line 8"/>
          <p:cNvSpPr>
            <a:spLocks noChangeShapeType="1"/>
          </p:cNvSpPr>
          <p:nvPr/>
        </p:nvSpPr>
        <p:spPr bwMode="auto">
          <a:xfrm>
            <a:off x="5508625" y="3068638"/>
            <a:ext cx="3240088" cy="0"/>
          </a:xfrm>
          <a:prstGeom prst="line">
            <a:avLst/>
          </a:prstGeom>
          <a:noFill/>
          <a:ln w="9525">
            <a:solidFill>
              <a:srgbClr val="699C2C"/>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v-LV"/>
          </a:p>
        </p:txBody>
      </p:sp>
      <p:sp>
        <p:nvSpPr>
          <p:cNvPr id="13321" name="Line 9"/>
          <p:cNvSpPr>
            <a:spLocks noChangeShapeType="1"/>
          </p:cNvSpPr>
          <p:nvPr/>
        </p:nvSpPr>
        <p:spPr bwMode="auto">
          <a:xfrm>
            <a:off x="4787900" y="4581525"/>
            <a:ext cx="3455988" cy="0"/>
          </a:xfrm>
          <a:prstGeom prst="line">
            <a:avLst/>
          </a:prstGeom>
          <a:noFill/>
          <a:ln w="9525">
            <a:solidFill>
              <a:srgbClr val="699C2C"/>
            </a:solidFill>
            <a:round/>
            <a:headEnd type="oval" w="lg" len="lg"/>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v-LV"/>
          </a:p>
        </p:txBody>
      </p:sp>
      <p:sp>
        <p:nvSpPr>
          <p:cNvPr id="13322" name="Line 10"/>
          <p:cNvSpPr>
            <a:spLocks noChangeShapeType="1"/>
          </p:cNvSpPr>
          <p:nvPr/>
        </p:nvSpPr>
        <p:spPr bwMode="auto">
          <a:xfrm>
            <a:off x="1116013" y="2420938"/>
            <a:ext cx="3095625" cy="0"/>
          </a:xfrm>
          <a:prstGeom prst="line">
            <a:avLst/>
          </a:prstGeom>
          <a:noFill/>
          <a:ln w="9525">
            <a:solidFill>
              <a:srgbClr val="699C2C"/>
            </a:solidFill>
            <a:round/>
            <a:headEnd type="none" w="lg" len="lg"/>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v-LV"/>
          </a:p>
        </p:txBody>
      </p:sp>
      <p:sp>
        <p:nvSpPr>
          <p:cNvPr id="13323" name="Line 11"/>
          <p:cNvSpPr>
            <a:spLocks noChangeShapeType="1"/>
          </p:cNvSpPr>
          <p:nvPr/>
        </p:nvSpPr>
        <p:spPr bwMode="auto">
          <a:xfrm>
            <a:off x="611188" y="3933825"/>
            <a:ext cx="3025775" cy="0"/>
          </a:xfrm>
          <a:prstGeom prst="line">
            <a:avLst/>
          </a:prstGeom>
          <a:noFill/>
          <a:ln w="9525">
            <a:solidFill>
              <a:srgbClr val="699C2C"/>
            </a:solidFill>
            <a:round/>
            <a:headEnd type="none" w="lg" len="lg"/>
            <a:tailEnd type="oval"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lv-LV"/>
          </a:p>
        </p:txBody>
      </p:sp>
    </p:spTree>
    <p:extLst>
      <p:ext uri="{BB962C8B-B14F-4D97-AF65-F5344CB8AC3E}">
        <p14:creationId xmlns:p14="http://schemas.microsoft.com/office/powerpoint/2010/main" val="431932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ChangeArrowheads="1"/>
          </p:cNvSpPr>
          <p:nvPr/>
        </p:nvSpPr>
        <p:spPr bwMode="auto">
          <a:xfrm>
            <a:off x="179388" y="-17463"/>
            <a:ext cx="8713787" cy="92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endParaRPr lang="en-US" altLang="lv-LV" sz="1400" dirty="0">
              <a:solidFill>
                <a:srgbClr val="E7FFA3"/>
              </a:solidFill>
              <a:latin typeface="+mj-lt"/>
              <a:ea typeface="+mj-ea"/>
              <a:cs typeface="+mj-cs"/>
            </a:endParaRPr>
          </a:p>
        </p:txBody>
      </p:sp>
      <p:sp>
        <p:nvSpPr>
          <p:cNvPr id="2" name="Title 1"/>
          <p:cNvSpPr>
            <a:spLocks noGrp="1"/>
          </p:cNvSpPr>
          <p:nvPr>
            <p:ph type="title"/>
          </p:nvPr>
        </p:nvSpPr>
        <p:spPr/>
        <p:txBody>
          <a:bodyPr>
            <a:normAutofit fontScale="90000"/>
          </a:bodyPr>
          <a:lstStyle/>
          <a:p>
            <a:r>
              <a:rPr lang="lv-LV" altLang="lv-LV" sz="2700" dirty="0" err="1"/>
              <a:t>Function</a:t>
            </a:r>
            <a:r>
              <a:rPr lang="lv-LV" altLang="lv-LV" sz="2700" dirty="0"/>
              <a:t>: </a:t>
            </a:r>
            <a:r>
              <a:rPr lang="en-US" altLang="lv-LV" sz="2800" dirty="0"/>
              <a:t>Realization</a:t>
            </a:r>
            <a:r>
              <a:rPr lang="lv-LV" altLang="lv-LV" sz="2700" dirty="0" smtClean="0"/>
              <a:t> </a:t>
            </a:r>
            <a:r>
              <a:rPr lang="lv-LV" altLang="lv-LV" dirty="0"/>
              <a:t/>
            </a:r>
            <a:br>
              <a:rPr lang="lv-LV" altLang="lv-LV" dirty="0"/>
            </a:br>
            <a:r>
              <a:rPr lang="en-US" altLang="lv-LV" sz="1600" b="0" dirty="0"/>
              <a:t>of state policy of </a:t>
            </a:r>
            <a:r>
              <a:rPr lang="lv-LV" altLang="lv-LV" sz="1600" b="0" dirty="0" err="1"/>
              <a:t>nature</a:t>
            </a:r>
            <a:r>
              <a:rPr lang="lv-LV" altLang="lv-LV" sz="1600" b="0" dirty="0"/>
              <a:t> </a:t>
            </a:r>
            <a:r>
              <a:rPr lang="lv-LV" altLang="lv-LV" sz="1600" b="0" dirty="0" err="1"/>
              <a:t>conservation</a:t>
            </a:r>
            <a:r>
              <a:rPr lang="lv-LV" altLang="lv-LV" sz="1600" b="0" dirty="0"/>
              <a:t>, </a:t>
            </a:r>
            <a:r>
              <a:rPr lang="en-US" altLang="lv-LV" sz="1600" b="0" dirty="0"/>
              <a:t>species &amp; biotopes  protection</a:t>
            </a:r>
            <a:r>
              <a:rPr lang="en-US" altLang="lv-LV" dirty="0"/>
              <a:t/>
            </a:r>
            <a:br>
              <a:rPr lang="en-US" altLang="lv-LV" dirty="0"/>
            </a:br>
            <a:endParaRPr lang="lv-LV" dirty="0"/>
          </a:p>
        </p:txBody>
      </p:sp>
      <p:sp>
        <p:nvSpPr>
          <p:cNvPr id="5" name="Text Placeholder 4"/>
          <p:cNvSpPr>
            <a:spLocks noGrp="1"/>
          </p:cNvSpPr>
          <p:nvPr>
            <p:ph type="body" sz="quarter" idx="10"/>
          </p:nvPr>
        </p:nvSpPr>
        <p:spPr/>
        <p:txBody>
          <a:bodyPr/>
          <a:lstStyle/>
          <a:p>
            <a:endParaRPr lang="lv-LV"/>
          </a:p>
        </p:txBody>
      </p:sp>
      <p:sp>
        <p:nvSpPr>
          <p:cNvPr id="6" name="Text Placeholder 5"/>
          <p:cNvSpPr>
            <a:spLocks noGrp="1"/>
          </p:cNvSpPr>
          <p:nvPr>
            <p:ph type="body" sz="quarter" idx="12"/>
          </p:nvPr>
        </p:nvSpPr>
        <p:spPr/>
        <p:txBody>
          <a:bodyPr>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pic>
        <p:nvPicPr>
          <p:cNvPr id="10" name="Picture 7" descr="Supoles"/>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57715" y="1722640"/>
            <a:ext cx="5514252" cy="4242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53131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514" y="2211803"/>
            <a:ext cx="2173338" cy="1336603"/>
          </a:xfrm>
          <a:prstGeom prst="rect">
            <a:avLst/>
          </a:prstGeom>
          <a:ln>
            <a:noFill/>
          </a:ln>
          <a:effectLst>
            <a:outerShdw blurRad="190500" algn="tl" rotWithShape="0">
              <a:srgbClr val="000000">
                <a:alpha val="70000"/>
              </a:srgbClr>
            </a:outerShdw>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856" y="3037892"/>
            <a:ext cx="2045437" cy="1692775"/>
          </a:xfrm>
          <a:prstGeom prst="rect">
            <a:avLst/>
          </a:prstGeom>
          <a:ln>
            <a:noFill/>
          </a:ln>
          <a:effectLst>
            <a:outerShdw blurRad="190500" algn="tl" rotWithShape="0">
              <a:srgbClr val="000000">
                <a:alpha val="70000"/>
              </a:srgbClr>
            </a:out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14" y="4096453"/>
            <a:ext cx="1532685" cy="126842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723" y="5364882"/>
            <a:ext cx="2351077" cy="1445913"/>
          </a:xfrm>
          <a:prstGeom prst="rect">
            <a:avLst/>
          </a:prstGeom>
          <a:ln>
            <a:noFill/>
          </a:ln>
          <a:effectLst>
            <a:outerShdw blurRad="292100" dist="139700" dir="2700000" algn="tl" rotWithShape="0">
              <a:srgbClr val="333333">
                <a:alpha val="65000"/>
              </a:srgbClr>
            </a:outerShdw>
          </a:effectLst>
        </p:spPr>
      </p:pic>
      <p:sp>
        <p:nvSpPr>
          <p:cNvPr id="7" name="Title 6"/>
          <p:cNvSpPr>
            <a:spLocks noGrp="1"/>
          </p:cNvSpPr>
          <p:nvPr>
            <p:ph type="title"/>
          </p:nvPr>
        </p:nvSpPr>
        <p:spPr/>
        <p:txBody>
          <a:bodyPr>
            <a:noAutofit/>
          </a:bodyPr>
          <a:lstStyle/>
          <a:p>
            <a:r>
              <a:rPr lang="lv-LV" altLang="lv-LV" dirty="0"/>
              <a:t>Function: </a:t>
            </a:r>
            <a:r>
              <a:rPr lang="en-US" altLang="lv-LV" dirty="0" smtClean="0"/>
              <a:t>Coordination</a:t>
            </a:r>
            <a:r>
              <a:rPr lang="lv-LV" altLang="lv-LV" dirty="0" smtClean="0"/>
              <a:t> </a:t>
            </a:r>
            <a:br>
              <a:rPr lang="lv-LV" altLang="lv-LV" dirty="0" smtClean="0"/>
            </a:br>
            <a:r>
              <a:rPr lang="en-US" altLang="lv-LV" sz="1400" b="0" dirty="0" smtClean="0"/>
              <a:t>of </a:t>
            </a:r>
            <a:r>
              <a:rPr lang="lv-LV" altLang="lv-LV" sz="1400" b="0" dirty="0"/>
              <a:t>A</a:t>
            </a:r>
            <a:r>
              <a:rPr lang="en-US" altLang="lv-LV" sz="1400" b="0" dirty="0" err="1"/>
              <a:t>dministration</a:t>
            </a:r>
            <a:r>
              <a:rPr lang="en-US" altLang="lv-LV" sz="1400" b="0" dirty="0"/>
              <a:t> and </a:t>
            </a:r>
            <a:r>
              <a:rPr lang="lv-LV" altLang="lv-LV" sz="1400" b="0" dirty="0"/>
              <a:t>M</a:t>
            </a:r>
            <a:r>
              <a:rPr lang="en-US" altLang="lv-LV" sz="1400" b="0" dirty="0" err="1"/>
              <a:t>anagement</a:t>
            </a:r>
            <a:r>
              <a:rPr lang="lv-LV" altLang="lv-LV" sz="1400" b="0" dirty="0"/>
              <a:t> </a:t>
            </a:r>
            <a:r>
              <a:rPr lang="en-US" altLang="lv-LV" sz="1400" b="0" dirty="0"/>
              <a:t>of </a:t>
            </a:r>
            <a:r>
              <a:rPr lang="lv-LV" altLang="lv-LV" sz="1400" b="0" dirty="0"/>
              <a:t>S</a:t>
            </a:r>
            <a:r>
              <a:rPr lang="en-US" altLang="lv-LV" sz="1400" b="0" dirty="0" err="1"/>
              <a:t>pecially</a:t>
            </a:r>
            <a:r>
              <a:rPr lang="en-US" altLang="lv-LV" sz="1400" b="0" dirty="0"/>
              <a:t> </a:t>
            </a:r>
            <a:r>
              <a:rPr lang="lv-LV" altLang="lv-LV" sz="1400" b="0" dirty="0"/>
              <a:t>P</a:t>
            </a:r>
            <a:r>
              <a:rPr lang="en-US" altLang="lv-LV" sz="1400" b="0" dirty="0" err="1"/>
              <a:t>rotected</a:t>
            </a:r>
            <a:r>
              <a:rPr lang="en-US" altLang="lv-LV" sz="1400" b="0" dirty="0"/>
              <a:t> </a:t>
            </a:r>
            <a:r>
              <a:rPr lang="lv-LV" altLang="lv-LV" sz="1400" b="0" dirty="0"/>
              <a:t>A</a:t>
            </a:r>
            <a:r>
              <a:rPr lang="en-US" altLang="lv-LV" sz="1400" b="0" dirty="0" err="1"/>
              <a:t>reas</a:t>
            </a:r>
            <a:r>
              <a:rPr lang="en-US" altLang="lv-LV" sz="1400" b="0" dirty="0"/>
              <a:t> </a:t>
            </a:r>
            <a:r>
              <a:rPr lang="en-US" altLang="lv-LV" dirty="0"/>
              <a:t/>
            </a:r>
            <a:br>
              <a:rPr lang="en-US" altLang="lv-LV" dirty="0"/>
            </a:br>
            <a:endParaRPr lang="lv-LV" dirty="0"/>
          </a:p>
        </p:txBody>
      </p:sp>
      <p:sp>
        <p:nvSpPr>
          <p:cNvPr id="8" name="Content Placeholder 7"/>
          <p:cNvSpPr>
            <a:spLocks noGrp="1"/>
          </p:cNvSpPr>
          <p:nvPr>
            <p:ph idx="1"/>
          </p:nvPr>
        </p:nvSpPr>
        <p:spPr/>
        <p:txBody>
          <a:bodyPr>
            <a:normAutofit fontScale="92500" lnSpcReduction="20000"/>
          </a:bodyPr>
          <a:lstStyle/>
          <a:p>
            <a:r>
              <a:rPr lang="lv-LV" dirty="0" smtClean="0"/>
              <a:t>to manage, maintaine and restore the protected habitats (forests, meadows, marshes and others)  by carring out themselves or supervise the execution of the work, where contracts take place:</a:t>
            </a:r>
          </a:p>
          <a:p>
            <a:pPr marL="742950" lvl="1" indent="-285750">
              <a:buFont typeface="Arial" panose="020B0604020202020204" pitchFamily="34" charset="0"/>
              <a:buChar char="•"/>
            </a:pPr>
            <a:r>
              <a:rPr lang="lv-LV" dirty="0" smtClean="0">
                <a:latin typeface="Verdana" panose="020B0604030504040204" pitchFamily="34" charset="0"/>
                <a:ea typeface="Verdana" panose="020B0604030504040204" pitchFamily="34" charset="0"/>
                <a:cs typeface="Verdana" panose="020B0604030504040204" pitchFamily="34" charset="0"/>
              </a:rPr>
              <a:t>grassland habitats – to cut grass, to cut bushies cutning, to dig ditches;</a:t>
            </a:r>
          </a:p>
          <a:p>
            <a:pPr marL="742950" lvl="1" indent="-285750">
              <a:buFont typeface="Arial" panose="020B0604020202020204" pitchFamily="34" charset="0"/>
              <a:buChar char="•"/>
            </a:pPr>
            <a:r>
              <a:rPr lang="lv-LV" dirty="0" smtClean="0">
                <a:latin typeface="Verdana" panose="020B0604030504040204" pitchFamily="34" charset="0"/>
                <a:ea typeface="Verdana" panose="020B0604030504040204" pitchFamily="34" charset="0"/>
                <a:cs typeface="Verdana" panose="020B0604030504040204" pitchFamily="34" charset="0"/>
              </a:rPr>
              <a:t>freshwater habitats - to clear out streams, to tear down beaver dams</a:t>
            </a:r>
          </a:p>
          <a:p>
            <a:pPr marL="742950" lvl="1" indent="-285750">
              <a:buFont typeface="Arial" panose="020B0604020202020204" pitchFamily="34" charset="0"/>
              <a:buChar char="•"/>
            </a:pPr>
            <a:r>
              <a:rPr lang="lv-LV" dirty="0" smtClean="0">
                <a:latin typeface="Verdana" panose="020B0604030504040204" pitchFamily="34" charset="0"/>
                <a:ea typeface="Verdana" panose="020B0604030504040204" pitchFamily="34" charset="0"/>
                <a:cs typeface="Verdana" panose="020B0604030504040204" pitchFamily="34" charset="0"/>
              </a:rPr>
              <a:t>marsh habitats - to build dams on ditches </a:t>
            </a:r>
          </a:p>
          <a:p>
            <a:r>
              <a:rPr lang="lv-LV" dirty="0" smtClean="0"/>
              <a:t>to manage nature-based tourism infrastructure in most Latvian SPNA, including organizing and implementing co-operation with individuals, governments and businesses, foundations</a:t>
            </a:r>
          </a:p>
          <a:p>
            <a:r>
              <a:rPr lang="lv-LV" dirty="0" smtClean="0"/>
              <a:t>to wage war against invasive species  </a:t>
            </a:r>
          </a:p>
          <a:p>
            <a:r>
              <a:rPr lang="lv-LV" dirty="0" smtClean="0"/>
              <a:t>to keep artificial nests of birds of prey</a:t>
            </a:r>
          </a:p>
          <a:p>
            <a:endParaRPr lang="lv-LV" dirty="0"/>
          </a:p>
        </p:txBody>
      </p:sp>
      <p:sp>
        <p:nvSpPr>
          <p:cNvPr id="9" name="Text Placeholder 8"/>
          <p:cNvSpPr>
            <a:spLocks noGrp="1"/>
          </p:cNvSpPr>
          <p:nvPr>
            <p:ph type="body" sz="quarter" idx="10"/>
          </p:nvPr>
        </p:nvSpPr>
        <p:spPr/>
        <p:txBody>
          <a:bodyPr/>
          <a:lstStyle/>
          <a:p>
            <a:endParaRPr lang="lv-LV"/>
          </a:p>
        </p:txBody>
      </p:sp>
      <p:sp>
        <p:nvSpPr>
          <p:cNvPr id="10" name="Text Placeholder 9"/>
          <p:cNvSpPr>
            <a:spLocks noGrp="1"/>
          </p:cNvSpPr>
          <p:nvPr>
            <p:ph type="body" sz="quarter" idx="12"/>
          </p:nvPr>
        </p:nvSpPr>
        <p:spPr/>
        <p:txBody>
          <a:bodyPr>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spTree>
    <p:extLst>
      <p:ext uri="{BB962C8B-B14F-4D97-AF65-F5344CB8AC3E}">
        <p14:creationId xmlns:p14="http://schemas.microsoft.com/office/powerpoint/2010/main" val="21881897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altLang="lv-LV" dirty="0"/>
              <a:t>Function: </a:t>
            </a:r>
            <a:r>
              <a:rPr lang="lv-LV" altLang="lv-LV" dirty="0" err="1"/>
              <a:t>Implement</a:t>
            </a:r>
            <a:r>
              <a:rPr lang="lv-LV" altLang="lv-LV" dirty="0"/>
              <a:t> </a:t>
            </a:r>
            <a:r>
              <a:rPr lang="lv-LV" altLang="lv-LV" dirty="0" smtClean="0"/>
              <a:t/>
            </a:r>
            <a:br>
              <a:rPr lang="lv-LV" altLang="lv-LV" dirty="0" smtClean="0"/>
            </a:br>
            <a:r>
              <a:rPr lang="en-US" altLang="lv-LV" sz="1400" b="0" dirty="0" smtClean="0"/>
              <a:t>the </a:t>
            </a:r>
            <a:r>
              <a:rPr lang="en-US" altLang="lv-LV" sz="1400" b="0" dirty="0"/>
              <a:t>functions of supervision of CITES</a:t>
            </a:r>
            <a:endParaRPr lang="lv-LV" sz="1400" b="0" dirty="0"/>
          </a:p>
        </p:txBody>
      </p:sp>
      <p:sp>
        <p:nvSpPr>
          <p:cNvPr id="7" name="Text Placeholder 6"/>
          <p:cNvSpPr>
            <a:spLocks noGrp="1"/>
          </p:cNvSpPr>
          <p:nvPr>
            <p:ph type="body" sz="quarter" idx="10"/>
          </p:nvPr>
        </p:nvSpPr>
        <p:spPr/>
        <p:txBody>
          <a:bodyPr/>
          <a:lstStyle/>
          <a:p>
            <a:endParaRPr lang="lv-LV"/>
          </a:p>
        </p:txBody>
      </p:sp>
      <p:sp>
        <p:nvSpPr>
          <p:cNvPr id="8" name="Text Placeholder 7"/>
          <p:cNvSpPr>
            <a:spLocks noGrp="1"/>
          </p:cNvSpPr>
          <p:nvPr>
            <p:ph type="body" sz="quarter" idx="12"/>
          </p:nvPr>
        </p:nvSpPr>
        <p:spPr/>
        <p:txBody>
          <a:bodyPr>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496" y="3190875"/>
            <a:ext cx="5715000" cy="3438525"/>
          </a:xfrm>
          <a:prstGeom prst="rect">
            <a:avLst/>
          </a:prstGeom>
        </p:spPr>
      </p:pic>
      <p:sp>
        <p:nvSpPr>
          <p:cNvPr id="10" name="Content Placeholder 5"/>
          <p:cNvSpPr>
            <a:spLocks noGrp="1"/>
          </p:cNvSpPr>
          <p:nvPr>
            <p:ph idx="1"/>
          </p:nvPr>
        </p:nvSpPr>
        <p:spPr>
          <a:xfrm>
            <a:off x="2590800" y="1752600"/>
            <a:ext cx="6096000" cy="4373573"/>
          </a:xfrm>
        </p:spPr>
        <p:txBody>
          <a:bodyPr>
            <a:noAutofit/>
          </a:bodyPr>
          <a:lstStyle/>
          <a:p>
            <a:r>
              <a:rPr lang="en-US" sz="2100" dirty="0" smtClean="0">
                <a:latin typeface="Calibri" panose="020F0502020204030204" pitchFamily="34" charset="0"/>
              </a:rPr>
              <a:t>Latvian CITES Management Authority is the </a:t>
            </a:r>
            <a:r>
              <a:rPr lang="lv-LV" sz="2100" dirty="0" smtClean="0">
                <a:latin typeface="Calibri" panose="020F0502020204030204" pitchFamily="34" charset="0"/>
              </a:rPr>
              <a:t>Nature</a:t>
            </a:r>
            <a:r>
              <a:rPr lang="en-US" sz="2100" dirty="0" smtClean="0">
                <a:latin typeface="Calibri" panose="020F0502020204030204" pitchFamily="34" charset="0"/>
              </a:rPr>
              <a:t> Protection Agency, which is responsible for CITES and the EU regulations</a:t>
            </a:r>
            <a:r>
              <a:rPr lang="lv-LV" sz="2100" dirty="0" smtClean="0">
                <a:latin typeface="Calibri" panose="020F0502020204030204" pitchFamily="34" charset="0"/>
              </a:rPr>
              <a:t> </a:t>
            </a:r>
            <a:r>
              <a:rPr lang="en-US" sz="2100" dirty="0" smtClean="0">
                <a:latin typeface="Calibri" panose="020F0502020204030204" pitchFamily="34" charset="0"/>
              </a:rPr>
              <a:t>implementation, so its responsibilities include CITES permits and certificates, the rest of the CITES implementation institutions involved in the </a:t>
            </a:r>
            <a:r>
              <a:rPr lang="lv-LV" sz="2100" dirty="0" smtClean="0">
                <a:latin typeface="Calibri" panose="020F0502020204030204" pitchFamily="34" charset="0"/>
              </a:rPr>
              <a:t>  </a:t>
            </a:r>
            <a:r>
              <a:rPr lang="en-US" sz="2100" dirty="0" smtClean="0">
                <a:latin typeface="Calibri" panose="020F0502020204030204" pitchFamily="34" charset="0"/>
              </a:rPr>
              <a:t>coordination of contacts with the Commission and </a:t>
            </a:r>
            <a:r>
              <a:rPr lang="en-US" sz="2100" dirty="0">
                <a:latin typeface="Calibri" panose="020F0502020204030204" pitchFamily="34" charset="0"/>
              </a:rPr>
              <a:t>the CITES Secretariat and </a:t>
            </a:r>
            <a:endParaRPr lang="lv-LV" sz="2100" dirty="0" smtClean="0">
              <a:latin typeface="Calibri" panose="020F0502020204030204" pitchFamily="34" charset="0"/>
            </a:endParaRPr>
          </a:p>
          <a:p>
            <a:pPr marL="2818729" lvl="6" indent="0">
              <a:buNone/>
            </a:pPr>
            <a:r>
              <a:rPr lang="en-US" sz="2100" dirty="0" smtClean="0">
                <a:latin typeface="Calibri" panose="020F0502020204030204" pitchFamily="34" charset="0"/>
              </a:rPr>
              <a:t>the reporting of the CITES implementation success, the decision acceptance of the use of confiscated specimens, public information, etc.</a:t>
            </a:r>
            <a:endParaRPr lang="lv-LV" sz="2100" dirty="0">
              <a:latin typeface="Calibri" panose="020F0502020204030204" pitchFamily="34" charset="0"/>
            </a:endParaRPr>
          </a:p>
        </p:txBody>
      </p:sp>
    </p:spTree>
    <p:extLst>
      <p:ext uri="{BB962C8B-B14F-4D97-AF65-F5344CB8AC3E}">
        <p14:creationId xmlns:p14="http://schemas.microsoft.com/office/powerpoint/2010/main" val="31797532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sz="half" idx="2"/>
          </p:nvPr>
        </p:nvSpPr>
        <p:spPr>
          <a:xfrm>
            <a:off x="5399314" y="1752600"/>
            <a:ext cx="3287486" cy="4373573"/>
          </a:xfrm>
        </p:spPr>
        <p:txBody>
          <a:bodyPr>
            <a:normAutofit/>
          </a:bodyPr>
          <a:lstStyle/>
          <a:p>
            <a:pPr marL="0" indent="0">
              <a:buNone/>
            </a:pPr>
            <a:r>
              <a:rPr lang="en-US" dirty="0" smtClean="0"/>
              <a:t>Data</a:t>
            </a:r>
            <a:r>
              <a:rPr lang="lv-LV" b="1" dirty="0" smtClean="0">
                <a:solidFill>
                  <a:srgbClr val="FF0000"/>
                </a:solidFill>
              </a:rPr>
              <a:t>*</a:t>
            </a:r>
            <a:r>
              <a:rPr lang="lv-LV" dirty="0" smtClean="0"/>
              <a:t> </a:t>
            </a:r>
            <a:r>
              <a:rPr lang="en-US" dirty="0" smtClean="0"/>
              <a:t>of </a:t>
            </a:r>
            <a:r>
              <a:rPr lang="en-US" dirty="0"/>
              <a:t>the Latvian specially protected natural territories micro-reserves, species and habitats in nature data management </a:t>
            </a:r>
            <a:r>
              <a:rPr lang="en-US" dirty="0" smtClean="0"/>
              <a:t>system</a:t>
            </a:r>
            <a:r>
              <a:rPr lang="lv-LV" dirty="0" smtClean="0"/>
              <a:t> </a:t>
            </a:r>
            <a:r>
              <a:rPr lang="lv-LV" b="1" dirty="0" smtClean="0">
                <a:solidFill>
                  <a:srgbClr val="000099"/>
                </a:solidFill>
              </a:rPr>
              <a:t>OZOLS</a:t>
            </a:r>
            <a:r>
              <a:rPr lang="lv-LV" b="1" dirty="0" smtClean="0"/>
              <a:t> </a:t>
            </a:r>
            <a:r>
              <a:rPr lang="en-US" i="1" dirty="0"/>
              <a:t>(O</a:t>
            </a:r>
            <a:r>
              <a:rPr lang="lv-LV" i="1" dirty="0" smtClean="0"/>
              <a:t>ak).</a:t>
            </a:r>
          </a:p>
          <a:p>
            <a:pPr marL="0" indent="0">
              <a:buNone/>
            </a:pPr>
            <a:r>
              <a:rPr lang="en-US" dirty="0">
                <a:latin typeface="Calibri" panose="020F0502020204030204" pitchFamily="34" charset="0"/>
                <a:hlinkClick r:id="rId2"/>
              </a:rPr>
              <a:t>http://</a:t>
            </a:r>
            <a:r>
              <a:rPr lang="en-US" dirty="0" smtClean="0">
                <a:latin typeface="Calibri" panose="020F0502020204030204" pitchFamily="34" charset="0"/>
                <a:hlinkClick r:id="rId2"/>
              </a:rPr>
              <a:t>ozols.daba.gov.lv</a:t>
            </a:r>
            <a:endParaRPr lang="lv-LV" dirty="0" smtClean="0">
              <a:latin typeface="Calibri" panose="020F0502020204030204" pitchFamily="34" charset="0"/>
            </a:endParaRPr>
          </a:p>
          <a:p>
            <a:pPr marL="0" indent="0">
              <a:buNone/>
            </a:pPr>
            <a:endParaRPr lang="lv-LV" dirty="0">
              <a:latin typeface="Calibri" panose="020F0502020204030204" pitchFamily="34" charset="0"/>
            </a:endParaRPr>
          </a:p>
          <a:p>
            <a:pPr marL="0" indent="0">
              <a:buNone/>
            </a:pPr>
            <a:endParaRPr lang="lv-LV" i="1" dirty="0" smtClean="0"/>
          </a:p>
          <a:p>
            <a:pPr marL="0" indent="0">
              <a:buNone/>
            </a:pPr>
            <a:endParaRPr lang="lv-LV" i="1" dirty="0"/>
          </a:p>
          <a:p>
            <a:pPr marL="266700" indent="-266700">
              <a:buNone/>
            </a:pPr>
            <a:r>
              <a:rPr lang="lv-LV" b="1" dirty="0">
                <a:solidFill>
                  <a:srgbClr val="FF0000"/>
                </a:solidFill>
              </a:rPr>
              <a:t>* </a:t>
            </a:r>
            <a:r>
              <a:rPr lang="en-US" sz="1400" i="1" dirty="0" smtClean="0"/>
              <a:t>Information </a:t>
            </a:r>
            <a:r>
              <a:rPr lang="en-US" sz="1400" i="1" dirty="0"/>
              <a:t>available in Latvian</a:t>
            </a:r>
            <a:endParaRPr lang="lv-LV" sz="1400" i="1" dirty="0"/>
          </a:p>
          <a:p>
            <a:pPr marL="0" indent="0">
              <a:buNone/>
            </a:pPr>
            <a:endParaRPr lang="lv-LV" dirty="0"/>
          </a:p>
          <a:p>
            <a:endParaRPr lang="lv-LV" dirty="0"/>
          </a:p>
        </p:txBody>
      </p:sp>
      <p:sp>
        <p:nvSpPr>
          <p:cNvPr id="10" name="Text Placeholder 9"/>
          <p:cNvSpPr>
            <a:spLocks noGrp="1"/>
          </p:cNvSpPr>
          <p:nvPr>
            <p:ph type="body" sz="quarter" idx="10"/>
          </p:nvPr>
        </p:nvSpPr>
        <p:spPr/>
        <p:txBody>
          <a:bodyPr/>
          <a:lstStyle/>
          <a:p>
            <a:endParaRPr lang="lv-LV"/>
          </a:p>
        </p:txBody>
      </p:sp>
      <p:sp>
        <p:nvSpPr>
          <p:cNvPr id="11" name="Text Placeholder 10"/>
          <p:cNvSpPr>
            <a:spLocks noGrp="1"/>
          </p:cNvSpPr>
          <p:nvPr>
            <p:ph type="body" sz="quarter" idx="12"/>
          </p:nvPr>
        </p:nvSpPr>
        <p:spPr/>
        <p:txBody>
          <a:bodyPr>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pic>
        <p:nvPicPr>
          <p:cNvPr id="13" name="Content Placeholder 1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97528" y="1570027"/>
            <a:ext cx="3301786" cy="3707138"/>
          </a:xfrm>
          <a:prstGeom prst="rect">
            <a:avLst/>
          </a:prstGeom>
        </p:spPr>
      </p:pic>
      <p:sp>
        <p:nvSpPr>
          <p:cNvPr id="8" name="Title 1"/>
          <p:cNvSpPr txBox="1">
            <a:spLocks/>
          </p:cNvSpPr>
          <p:nvPr/>
        </p:nvSpPr>
        <p:spPr bwMode="auto">
          <a:xfrm>
            <a:off x="2590800" y="381000"/>
            <a:ext cx="6096000" cy="103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l" defTabSz="938213" rtl="0" eaLnBrk="0" fontAlgn="base" hangingPunct="0">
              <a:spcBef>
                <a:spcPct val="0"/>
              </a:spcBef>
              <a:spcAft>
                <a:spcPct val="0"/>
              </a:spcAft>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defRPr>
            </a:lvl2pPr>
            <a:lvl3pPr algn="ctr" defTabSz="938213" rtl="0" eaLnBrk="0" fontAlgn="base" hangingPunct="0">
              <a:spcBef>
                <a:spcPct val="0"/>
              </a:spcBef>
              <a:spcAft>
                <a:spcPct val="0"/>
              </a:spcAft>
              <a:defRPr sz="4500">
                <a:solidFill>
                  <a:schemeClr val="tx1"/>
                </a:solidFill>
                <a:latin typeface="Times New Roman" pitchFamily="18" charset="0"/>
              </a:defRPr>
            </a:lvl3pPr>
            <a:lvl4pPr algn="ctr" defTabSz="938213" rtl="0" eaLnBrk="0" fontAlgn="base" hangingPunct="0">
              <a:spcBef>
                <a:spcPct val="0"/>
              </a:spcBef>
              <a:spcAft>
                <a:spcPct val="0"/>
              </a:spcAft>
              <a:defRPr sz="4500">
                <a:solidFill>
                  <a:schemeClr val="tx1"/>
                </a:solidFill>
                <a:latin typeface="Times New Roman" pitchFamily="18" charset="0"/>
              </a:defRPr>
            </a:lvl4pPr>
            <a:lvl5pPr algn="ctr" defTabSz="938213" rtl="0" eaLnBrk="0" fontAlgn="base" hangingPunct="0">
              <a:spcBef>
                <a:spcPct val="0"/>
              </a:spcBef>
              <a:spcAft>
                <a:spcPct val="0"/>
              </a:spcAft>
              <a:defRPr sz="4500">
                <a:solidFill>
                  <a:schemeClr val="tx1"/>
                </a:solidFill>
                <a:latin typeface="Times New Roman" pitchFamily="18" charset="0"/>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r>
              <a:rPr lang="lv-LV" altLang="lv-LV" dirty="0" err="1" smtClean="0"/>
              <a:t>Function</a:t>
            </a:r>
            <a:r>
              <a:rPr lang="lv-LV" altLang="lv-LV" dirty="0" smtClean="0"/>
              <a:t>: </a:t>
            </a:r>
            <a:r>
              <a:rPr lang="lv-LV" altLang="lv-LV" dirty="0" err="1"/>
              <a:t>Maintain</a:t>
            </a:r>
            <a:r>
              <a:rPr lang="lv-LV" altLang="lv-LV" dirty="0"/>
              <a:t> </a:t>
            </a:r>
            <a:br>
              <a:rPr lang="lv-LV" altLang="lv-LV" dirty="0"/>
            </a:br>
            <a:r>
              <a:rPr lang="lv-LV" altLang="lv-LV" sz="1700" b="0" dirty="0"/>
              <a:t>r</a:t>
            </a:r>
            <a:r>
              <a:rPr lang="en-US" altLang="lv-LV" sz="1700" b="0" dirty="0" err="1"/>
              <a:t>ecords</a:t>
            </a:r>
            <a:r>
              <a:rPr lang="en-US" altLang="lv-LV" sz="1700" b="0" dirty="0"/>
              <a:t> on scientific research in specially protected areas </a:t>
            </a:r>
            <a:endParaRPr lang="lv-LV" sz="1700" b="0" dirty="0"/>
          </a:p>
        </p:txBody>
      </p:sp>
    </p:spTree>
    <p:extLst>
      <p:ext uri="{BB962C8B-B14F-4D97-AF65-F5344CB8AC3E}">
        <p14:creationId xmlns:p14="http://schemas.microsoft.com/office/powerpoint/2010/main" val="40767024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DAP_uz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0038" y="2114990"/>
            <a:ext cx="3700462" cy="382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Autofit/>
          </a:bodyPr>
          <a:lstStyle/>
          <a:p>
            <a:r>
              <a:rPr lang="en-US" altLang="lv-LV" dirty="0" smtClean="0"/>
              <a:t>The </a:t>
            </a:r>
            <a:r>
              <a:rPr lang="en-US" altLang="lv-LV" dirty="0"/>
              <a:t>Nature Conservation Agency of Latvia – </a:t>
            </a:r>
            <a:r>
              <a:rPr lang="lv-LV" altLang="lv-LV" dirty="0" smtClean="0"/>
              <a:t>TASKS</a:t>
            </a:r>
            <a:r>
              <a:rPr lang="en-US" altLang="lv-LV" dirty="0"/>
              <a:t/>
            </a:r>
            <a:br>
              <a:rPr lang="en-US" altLang="lv-LV" dirty="0"/>
            </a:br>
            <a:endParaRPr lang="lv-LV" dirty="0"/>
          </a:p>
        </p:txBody>
      </p:sp>
      <p:sp>
        <p:nvSpPr>
          <p:cNvPr id="4" name="Text Placeholder 3"/>
          <p:cNvSpPr>
            <a:spLocks noGrp="1"/>
          </p:cNvSpPr>
          <p:nvPr>
            <p:ph type="body" sz="quarter" idx="10"/>
          </p:nvPr>
        </p:nvSpPr>
        <p:spPr/>
        <p:txBody>
          <a:bodyPr>
            <a:noAutofit/>
          </a:bodyPr>
          <a:lstStyle/>
          <a:p>
            <a:endParaRPr lang="lv-LV" sz="1400"/>
          </a:p>
        </p:txBody>
      </p:sp>
      <p:sp>
        <p:nvSpPr>
          <p:cNvPr id="5" name="Text Placeholder 4"/>
          <p:cNvSpPr>
            <a:spLocks noGrp="1"/>
          </p:cNvSpPr>
          <p:nvPr>
            <p:ph type="body" sz="quarter" idx="12"/>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sp>
        <p:nvSpPr>
          <p:cNvPr id="38" name="Rectangle 37"/>
          <p:cNvSpPr/>
          <p:nvPr/>
        </p:nvSpPr>
        <p:spPr>
          <a:xfrm>
            <a:off x="570016" y="1752599"/>
            <a:ext cx="4001984" cy="4373573"/>
          </a:xfrm>
          <a:prstGeom prst="rect">
            <a:avLst/>
          </a:prstGeom>
          <a:gradFill flip="none" rotWithShape="1">
            <a:gsLst>
              <a:gs pos="49000">
                <a:schemeClr val="bg1">
                  <a:lumMod val="22000"/>
                  <a:lumOff val="78000"/>
                </a:schemeClr>
              </a:gs>
              <a:gs pos="100000">
                <a:schemeClr val="bg1">
                  <a:shade val="67500"/>
                  <a:satMod val="115000"/>
                  <a:alpha val="0"/>
                  <a:lumMod val="0"/>
                  <a:lumOff val="100000"/>
                </a:schemeClr>
              </a:gs>
              <a:gs pos="100000">
                <a:schemeClr val="bg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lv-LV"/>
          </a:p>
        </p:txBody>
      </p:sp>
      <p:sp>
        <p:nvSpPr>
          <p:cNvPr id="39" name="Rectangle 10"/>
          <p:cNvSpPr>
            <a:spLocks noChangeArrowheads="1"/>
          </p:cNvSpPr>
          <p:nvPr/>
        </p:nvSpPr>
        <p:spPr bwMode="auto">
          <a:xfrm>
            <a:off x="2590801" y="2793814"/>
            <a:ext cx="5997574" cy="82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issue </a:t>
            </a:r>
          </a:p>
          <a:p>
            <a:pPr>
              <a:lnSpc>
                <a:spcPct val="80000"/>
              </a:lnSpc>
              <a:spcBef>
                <a:spcPct val="20000"/>
              </a:spcBef>
            </a:pPr>
            <a:r>
              <a:rPr lang="en-US" altLang="lv-LV" sz="1400" dirty="0"/>
              <a:t>a statutory regulatory authorizations and reconciliations, including the Washington Convention "On International Trade in Endangered Species of Wild Fauna and Flora" (CITES) permits and certificates</a:t>
            </a:r>
          </a:p>
        </p:txBody>
      </p:sp>
      <p:sp>
        <p:nvSpPr>
          <p:cNvPr id="43" name="Rectangle 14"/>
          <p:cNvSpPr>
            <a:spLocks noChangeArrowheads="1"/>
          </p:cNvSpPr>
          <p:nvPr/>
        </p:nvSpPr>
        <p:spPr bwMode="auto">
          <a:xfrm>
            <a:off x="2590801" y="4526373"/>
            <a:ext cx="5997574"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promote</a:t>
            </a:r>
            <a:br>
              <a:rPr lang="en-US" altLang="lv-LV" sz="1400" b="1" dirty="0"/>
            </a:br>
            <a:r>
              <a:rPr lang="en-US" altLang="lv-LV" sz="1400" dirty="0"/>
              <a:t>the public (including landowners) involvement in specially protected nature areas management</a:t>
            </a:r>
          </a:p>
        </p:txBody>
      </p:sp>
      <p:sp>
        <p:nvSpPr>
          <p:cNvPr id="46" name="Rectangle 7"/>
          <p:cNvSpPr>
            <a:spLocks noChangeArrowheads="1"/>
          </p:cNvSpPr>
          <p:nvPr/>
        </p:nvSpPr>
        <p:spPr bwMode="auto">
          <a:xfrm>
            <a:off x="2590801" y="3733960"/>
            <a:ext cx="5997574" cy="65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organize</a:t>
            </a:r>
            <a:r>
              <a:rPr lang="en-US" altLang="lv-LV" sz="1400" dirty="0"/>
              <a:t> </a:t>
            </a:r>
          </a:p>
          <a:p>
            <a:pPr>
              <a:lnSpc>
                <a:spcPct val="80000"/>
              </a:lnSpc>
              <a:spcBef>
                <a:spcPct val="20000"/>
              </a:spcBef>
            </a:pPr>
            <a:r>
              <a:rPr lang="en-US" altLang="lv-LV" sz="1400" dirty="0"/>
              <a:t>creating &amp; renewing the species and habitat conservation plans, as well as to promote the implementation of the plans</a:t>
            </a:r>
          </a:p>
        </p:txBody>
      </p:sp>
      <p:sp>
        <p:nvSpPr>
          <p:cNvPr id="47" name="Rectangle 8"/>
          <p:cNvSpPr>
            <a:spLocks noChangeArrowheads="1"/>
          </p:cNvSpPr>
          <p:nvPr/>
        </p:nvSpPr>
        <p:spPr bwMode="auto">
          <a:xfrm>
            <a:off x="2590799" y="5281853"/>
            <a:ext cx="5997575" cy="65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organize</a:t>
            </a:r>
            <a:r>
              <a:rPr lang="en-US" altLang="lv-LV" sz="1400" dirty="0"/>
              <a:t> </a:t>
            </a:r>
          </a:p>
          <a:p>
            <a:pPr>
              <a:lnSpc>
                <a:spcPct val="80000"/>
              </a:lnSpc>
              <a:spcBef>
                <a:spcPct val="20000"/>
              </a:spcBef>
            </a:pPr>
            <a:r>
              <a:rPr lang="en-US" altLang="lv-LV" sz="1400" dirty="0"/>
              <a:t>optimal maintenance and renewal activities of a specially protected species, their habitats, protected habitats, as well as necessary measures</a:t>
            </a:r>
          </a:p>
        </p:txBody>
      </p:sp>
      <p:sp>
        <p:nvSpPr>
          <p:cNvPr id="48" name="Rectangle 9"/>
          <p:cNvSpPr>
            <a:spLocks noChangeArrowheads="1"/>
          </p:cNvSpPr>
          <p:nvPr/>
        </p:nvSpPr>
        <p:spPr bwMode="auto">
          <a:xfrm>
            <a:off x="2590799" y="2149133"/>
            <a:ext cx="5997575"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plan </a:t>
            </a:r>
          </a:p>
          <a:p>
            <a:pPr>
              <a:lnSpc>
                <a:spcPct val="80000"/>
              </a:lnSpc>
              <a:spcBef>
                <a:spcPct val="20000"/>
              </a:spcBef>
            </a:pPr>
            <a:r>
              <a:rPr lang="en-US" altLang="lv-LV" sz="1400" dirty="0"/>
              <a:t>necessary conservation activities in protected nature areas;</a:t>
            </a:r>
          </a:p>
        </p:txBody>
      </p:sp>
    </p:spTree>
    <p:extLst>
      <p:ext uri="{BB962C8B-B14F-4D97-AF65-F5344CB8AC3E}">
        <p14:creationId xmlns:p14="http://schemas.microsoft.com/office/powerpoint/2010/main" val="138619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0" fill="hold"/>
                                        <p:tgtEl>
                                          <p:spTgt spid="143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DAP_uz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0038" y="2114990"/>
            <a:ext cx="3700462" cy="382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noAutofit/>
          </a:bodyPr>
          <a:lstStyle/>
          <a:p>
            <a:r>
              <a:rPr lang="en-US" altLang="lv-LV" dirty="0" smtClean="0"/>
              <a:t>The </a:t>
            </a:r>
            <a:r>
              <a:rPr lang="en-US" altLang="lv-LV" dirty="0"/>
              <a:t>Nature Conservation Agency of Latvia – </a:t>
            </a:r>
            <a:r>
              <a:rPr lang="lv-LV" altLang="lv-LV" dirty="0" smtClean="0"/>
              <a:t>TASKS</a:t>
            </a:r>
            <a:r>
              <a:rPr lang="en-US" altLang="lv-LV" dirty="0"/>
              <a:t/>
            </a:r>
            <a:br>
              <a:rPr lang="en-US" altLang="lv-LV" dirty="0"/>
            </a:br>
            <a:endParaRPr lang="lv-LV" dirty="0"/>
          </a:p>
        </p:txBody>
      </p:sp>
      <p:sp>
        <p:nvSpPr>
          <p:cNvPr id="4" name="Text Placeholder 3"/>
          <p:cNvSpPr>
            <a:spLocks noGrp="1"/>
          </p:cNvSpPr>
          <p:nvPr>
            <p:ph type="body" sz="quarter" idx="10"/>
          </p:nvPr>
        </p:nvSpPr>
        <p:spPr/>
        <p:txBody>
          <a:bodyPr>
            <a:noAutofit/>
          </a:bodyPr>
          <a:lstStyle/>
          <a:p>
            <a:endParaRPr lang="lv-LV" sz="1400"/>
          </a:p>
        </p:txBody>
      </p:sp>
      <p:sp>
        <p:nvSpPr>
          <p:cNvPr id="38" name="Rectangle 37"/>
          <p:cNvSpPr/>
          <p:nvPr/>
        </p:nvSpPr>
        <p:spPr>
          <a:xfrm>
            <a:off x="570016" y="1752599"/>
            <a:ext cx="4001984" cy="4373573"/>
          </a:xfrm>
          <a:prstGeom prst="rect">
            <a:avLst/>
          </a:prstGeom>
          <a:gradFill flip="none" rotWithShape="1">
            <a:gsLst>
              <a:gs pos="49000">
                <a:schemeClr val="bg1">
                  <a:lumMod val="22000"/>
                  <a:lumOff val="78000"/>
                </a:schemeClr>
              </a:gs>
              <a:gs pos="100000">
                <a:schemeClr val="bg1">
                  <a:shade val="67500"/>
                  <a:satMod val="115000"/>
                  <a:alpha val="0"/>
                  <a:lumMod val="0"/>
                  <a:lumOff val="100000"/>
                </a:schemeClr>
              </a:gs>
              <a:gs pos="100000">
                <a:schemeClr val="bg1">
                  <a:shade val="100000"/>
                  <a:satMod val="11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lv-LV"/>
          </a:p>
        </p:txBody>
      </p:sp>
      <p:sp>
        <p:nvSpPr>
          <p:cNvPr id="40" name="Rectangle 11"/>
          <p:cNvSpPr>
            <a:spLocks noChangeArrowheads="1"/>
          </p:cNvSpPr>
          <p:nvPr/>
        </p:nvSpPr>
        <p:spPr bwMode="auto">
          <a:xfrm>
            <a:off x="2590799" y="4503290"/>
            <a:ext cx="5997575" cy="65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control </a:t>
            </a:r>
          </a:p>
          <a:p>
            <a:pPr>
              <a:lnSpc>
                <a:spcPct val="80000"/>
              </a:lnSpc>
              <a:spcBef>
                <a:spcPct val="20000"/>
              </a:spcBef>
            </a:pPr>
            <a:r>
              <a:rPr lang="en-US" altLang="lv-LV" sz="1400" dirty="0"/>
              <a:t>of the specially protected nature territories, as well as environmental protection regulations on compliance</a:t>
            </a:r>
          </a:p>
        </p:txBody>
      </p:sp>
      <p:sp>
        <p:nvSpPr>
          <p:cNvPr id="41" name="Rectangle 12"/>
          <p:cNvSpPr>
            <a:spLocks noChangeArrowheads="1"/>
          </p:cNvSpPr>
          <p:nvPr/>
        </p:nvSpPr>
        <p:spPr bwMode="auto">
          <a:xfrm>
            <a:off x="2590799" y="2779964"/>
            <a:ext cx="5997574" cy="82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organize &amp; supervise </a:t>
            </a:r>
          </a:p>
          <a:p>
            <a:pPr>
              <a:lnSpc>
                <a:spcPct val="80000"/>
              </a:lnSpc>
              <a:spcBef>
                <a:spcPct val="20000"/>
              </a:spcBef>
            </a:pPr>
            <a:r>
              <a:rPr lang="en-US" altLang="lv-LV" sz="1400" dirty="0"/>
              <a:t>process of creating &amp; renewing the nature conservation and restoration plans of specially protected nature areas, as well as to promote and coordinate the implementation of the plans</a:t>
            </a:r>
          </a:p>
        </p:txBody>
      </p:sp>
      <p:sp>
        <p:nvSpPr>
          <p:cNvPr id="44" name="Rectangle 4"/>
          <p:cNvSpPr>
            <a:spLocks noChangeArrowheads="1"/>
          </p:cNvSpPr>
          <p:nvPr/>
        </p:nvSpPr>
        <p:spPr bwMode="auto">
          <a:xfrm>
            <a:off x="2590799" y="3706260"/>
            <a:ext cx="5997574" cy="674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pPr>
            <a:r>
              <a:rPr lang="lv-LV" altLang="lv-LV" sz="1400" b="1" dirty="0" smtClean="0"/>
              <a:t>i</a:t>
            </a:r>
            <a:r>
              <a:rPr lang="en-US" altLang="lv-LV" sz="1400" b="1" dirty="0" err="1" smtClean="0"/>
              <a:t>mplement</a:t>
            </a:r>
            <a:endParaRPr lang="lv-LV" altLang="lv-LV" sz="1400" b="1" dirty="0" smtClean="0"/>
          </a:p>
          <a:p>
            <a:pPr eaLnBrk="1" hangingPunct="1">
              <a:lnSpc>
                <a:spcPct val="90000"/>
              </a:lnSpc>
            </a:pPr>
            <a:r>
              <a:rPr lang="en-US" altLang="lv-LV" sz="1400" dirty="0" smtClean="0"/>
              <a:t> </a:t>
            </a:r>
            <a:r>
              <a:rPr lang="en-US" altLang="lv-LV" sz="1400" dirty="0"/>
              <a:t>international projects in environmental protection, as well as monitor their implementation</a:t>
            </a:r>
          </a:p>
        </p:txBody>
      </p:sp>
      <p:sp>
        <p:nvSpPr>
          <p:cNvPr id="45" name="Rectangle 5"/>
          <p:cNvSpPr>
            <a:spLocks noChangeArrowheads="1"/>
          </p:cNvSpPr>
          <p:nvPr/>
        </p:nvSpPr>
        <p:spPr bwMode="auto">
          <a:xfrm>
            <a:off x="2590799" y="2149133"/>
            <a:ext cx="6076579" cy="4801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coordinate and carry out</a:t>
            </a:r>
            <a:r>
              <a:rPr lang="en-US" altLang="lv-LV" sz="1400" dirty="0"/>
              <a:t> </a:t>
            </a:r>
          </a:p>
          <a:p>
            <a:pPr>
              <a:lnSpc>
                <a:spcPct val="80000"/>
              </a:lnSpc>
              <a:spcBef>
                <a:spcPct val="20000"/>
              </a:spcBef>
            </a:pPr>
            <a:r>
              <a:rPr lang="en-US" altLang="lv-LV" sz="1400" dirty="0"/>
              <a:t>scientific research and monitoring in the specially protected nature areas</a:t>
            </a:r>
          </a:p>
        </p:txBody>
      </p:sp>
      <p:sp>
        <p:nvSpPr>
          <p:cNvPr id="49" name="Rectangle 13"/>
          <p:cNvSpPr>
            <a:spLocks noChangeArrowheads="1"/>
          </p:cNvSpPr>
          <p:nvPr/>
        </p:nvSpPr>
        <p:spPr bwMode="auto">
          <a:xfrm>
            <a:off x="2590799" y="5281853"/>
            <a:ext cx="5997574" cy="824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80000"/>
              </a:lnSpc>
              <a:spcBef>
                <a:spcPct val="20000"/>
              </a:spcBef>
            </a:pPr>
            <a:r>
              <a:rPr lang="en-US" altLang="lv-LV" sz="1400" b="1" dirty="0"/>
              <a:t>provide </a:t>
            </a:r>
          </a:p>
          <a:p>
            <a:pPr>
              <a:lnSpc>
                <a:spcPct val="80000"/>
              </a:lnSpc>
              <a:spcBef>
                <a:spcPct val="20000"/>
              </a:spcBef>
            </a:pPr>
            <a:r>
              <a:rPr lang="en-US" altLang="lv-LV" sz="1400" dirty="0"/>
              <a:t>the public with information on special areas of conservation and the protection regime, to educate the public on matters of environmental protection</a:t>
            </a:r>
          </a:p>
        </p:txBody>
      </p:sp>
      <p:sp>
        <p:nvSpPr>
          <p:cNvPr id="12" name="Text Placeholder 4"/>
          <p:cNvSpPr>
            <a:spLocks noGrp="1"/>
          </p:cNvSpPr>
          <p:nvPr>
            <p:ph type="body" sz="quarter" idx="12"/>
          </p:nvPr>
        </p:nvSpPr>
        <p:spPr>
          <a:xfrm>
            <a:off x="4864100" y="6324600"/>
            <a:ext cx="3657600" cy="3048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spTree>
    <p:extLst>
      <p:ext uri="{BB962C8B-B14F-4D97-AF65-F5344CB8AC3E}">
        <p14:creationId xmlns:p14="http://schemas.microsoft.com/office/powerpoint/2010/main" val="159266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20000" fill="hold"/>
                                        <p:tgtEl>
                                          <p:spTgt spid="1433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65342"/>
            <a:ext cx="5004048" cy="3909412"/>
          </a:xfrm>
          <a:prstGeom prst="rect">
            <a:avLst/>
          </a:prstGeom>
        </p:spPr>
      </p:pic>
      <p:sp>
        <p:nvSpPr>
          <p:cNvPr id="8" name="Content Placeholder 7"/>
          <p:cNvSpPr>
            <a:spLocks noGrp="1"/>
          </p:cNvSpPr>
          <p:nvPr>
            <p:ph sz="half" idx="2"/>
          </p:nvPr>
        </p:nvSpPr>
        <p:spPr>
          <a:xfrm>
            <a:off x="5004048" y="1752600"/>
            <a:ext cx="3682752" cy="4373573"/>
          </a:xfrm>
        </p:spPr>
        <p:txBody>
          <a:bodyPr>
            <a:normAutofit fontScale="92500"/>
          </a:bodyPr>
          <a:lstStyle/>
          <a:p>
            <a:pPr lvl="0">
              <a:spcAft>
                <a:spcPts val="1200"/>
              </a:spcAft>
            </a:pPr>
            <a:r>
              <a:rPr lang="lv-LV" sz="1100" b="1" dirty="0">
                <a:solidFill>
                  <a:srgbClr val="800080"/>
                </a:solidFill>
              </a:rPr>
              <a:t>inspecting</a:t>
            </a:r>
          </a:p>
          <a:p>
            <a:pPr marL="742950" lvl="1" indent="-285750">
              <a:spcAft>
                <a:spcPts val="1200"/>
              </a:spcAft>
              <a:buFont typeface="Arial" panose="020B0604020202020204" pitchFamily="34" charset="0"/>
              <a:buChar char="•"/>
            </a:pPr>
            <a:r>
              <a:rPr lang="lv-LV" sz="1100" dirty="0">
                <a:solidFill>
                  <a:srgbClr val="800080"/>
                </a:solidFill>
              </a:rPr>
              <a:t>to carry out the protection of protected species and habitats, including micro-reserves </a:t>
            </a:r>
          </a:p>
          <a:p>
            <a:pPr>
              <a:spcAft>
                <a:spcPts val="1200"/>
              </a:spcAft>
            </a:pPr>
            <a:r>
              <a:rPr lang="lv-LV" sz="1100" b="1" dirty="0">
                <a:solidFill>
                  <a:srgbClr val="006600"/>
                </a:solidFill>
              </a:rPr>
              <a:t>informing, interpreting, involving, maintaining</a:t>
            </a:r>
          </a:p>
          <a:p>
            <a:pPr marL="742950" lvl="1" indent="-285750">
              <a:spcAft>
                <a:spcPts val="200"/>
              </a:spcAft>
              <a:buFont typeface="Arial" panose="020B0604020202020204" pitchFamily="34" charset="0"/>
              <a:buChar char="•"/>
            </a:pPr>
            <a:r>
              <a:rPr lang="lv-LV" sz="1100" dirty="0">
                <a:solidFill>
                  <a:srgbClr val="006600"/>
                </a:solidFill>
              </a:rPr>
              <a:t>to promote and coordinate the conservation plan implementation </a:t>
            </a:r>
          </a:p>
          <a:p>
            <a:pPr marL="742950" lvl="1" indent="-285750">
              <a:spcAft>
                <a:spcPts val="200"/>
              </a:spcAft>
              <a:buFont typeface="Arial" panose="020B0604020202020204" pitchFamily="34" charset="0"/>
              <a:buChar char="•"/>
            </a:pPr>
            <a:r>
              <a:rPr lang="lv-LV" sz="1100" dirty="0">
                <a:solidFill>
                  <a:srgbClr val="006600"/>
                </a:solidFill>
              </a:rPr>
              <a:t>to provide advice and information to local spatial plans, including land use plans </a:t>
            </a:r>
          </a:p>
          <a:p>
            <a:pPr marL="742950" lvl="1" indent="-285750">
              <a:spcAft>
                <a:spcPts val="200"/>
              </a:spcAft>
              <a:buFont typeface="Arial" panose="020B0604020202020204" pitchFamily="34" charset="0"/>
              <a:buChar char="•"/>
            </a:pPr>
            <a:r>
              <a:rPr lang="lv-LV" sz="1100" dirty="0">
                <a:solidFill>
                  <a:srgbClr val="006600"/>
                </a:solidFill>
              </a:rPr>
              <a:t>to consult local residents, tourists, etc. about conservation issues </a:t>
            </a:r>
          </a:p>
          <a:p>
            <a:pPr marL="742950" lvl="1" indent="-285750">
              <a:spcAft>
                <a:spcPts val="200"/>
              </a:spcAft>
              <a:buFont typeface="Arial" panose="020B0604020202020204" pitchFamily="34" charset="0"/>
              <a:buChar char="•"/>
            </a:pPr>
            <a:r>
              <a:rPr lang="lv-LV" sz="1100" dirty="0">
                <a:solidFill>
                  <a:srgbClr val="006600"/>
                </a:solidFill>
              </a:rPr>
              <a:t>to participate in creation, instalation and maintainance of information material (leaflets, newsletters, boards, information, direction and SPNA landmarks signs etc.)</a:t>
            </a:r>
          </a:p>
          <a:p>
            <a:pPr marL="742950" lvl="1" indent="-285750">
              <a:spcAft>
                <a:spcPts val="200"/>
              </a:spcAft>
              <a:buFont typeface="Arial" panose="020B0604020202020204" pitchFamily="34" charset="0"/>
              <a:buChar char="•"/>
            </a:pPr>
            <a:r>
              <a:rPr lang="lv-LV" sz="1100" dirty="0">
                <a:solidFill>
                  <a:srgbClr val="006600"/>
                </a:solidFill>
              </a:rPr>
              <a:t>to implement  the environmental education activities</a:t>
            </a:r>
          </a:p>
          <a:p>
            <a:pPr marL="742950" lvl="1" indent="-285750">
              <a:spcAft>
                <a:spcPts val="200"/>
              </a:spcAft>
              <a:buFont typeface="Arial" panose="020B0604020202020204" pitchFamily="34" charset="0"/>
              <a:buChar char="•"/>
            </a:pPr>
            <a:r>
              <a:rPr lang="lv-LV" sz="1100" dirty="0">
                <a:solidFill>
                  <a:srgbClr val="006600"/>
                </a:solidFill>
              </a:rPr>
              <a:t>to maintain and restore nature tourism infrastructure (hiking routes, bicycle routes, boating and auto tourists rest places, view points etc</a:t>
            </a:r>
            <a:r>
              <a:rPr lang="lv-LV" sz="1100" dirty="0" smtClean="0">
                <a:solidFill>
                  <a:srgbClr val="006600"/>
                </a:solidFill>
              </a:rPr>
              <a:t>.)</a:t>
            </a:r>
            <a:endParaRPr lang="lv-LV" sz="1100" dirty="0"/>
          </a:p>
        </p:txBody>
      </p:sp>
      <p:sp>
        <p:nvSpPr>
          <p:cNvPr id="9" name="Text Placeholder 8"/>
          <p:cNvSpPr>
            <a:spLocks noGrp="1"/>
          </p:cNvSpPr>
          <p:nvPr>
            <p:ph type="body" sz="quarter" idx="10"/>
          </p:nvPr>
        </p:nvSpPr>
        <p:spPr/>
        <p:txBody>
          <a:bodyPr/>
          <a:lstStyle/>
          <a:p>
            <a:endParaRPr lang="lv-LV"/>
          </a:p>
        </p:txBody>
      </p:sp>
      <p:sp>
        <p:nvSpPr>
          <p:cNvPr id="11" name="Text Placeholder 4"/>
          <p:cNvSpPr>
            <a:spLocks noGrp="1"/>
          </p:cNvSpPr>
          <p:nvPr>
            <p:ph type="body" sz="quarter" idx="12"/>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sp>
        <p:nvSpPr>
          <p:cNvPr id="4" name="Title 3"/>
          <p:cNvSpPr>
            <a:spLocks noGrp="1"/>
          </p:cNvSpPr>
          <p:nvPr>
            <p:ph type="title"/>
          </p:nvPr>
        </p:nvSpPr>
        <p:spPr/>
        <p:txBody>
          <a:bodyPr/>
          <a:lstStyle/>
          <a:p>
            <a:r>
              <a:rPr lang="lv-LV" altLang="lv-LV" dirty="0" err="1"/>
              <a:t>Da</a:t>
            </a:r>
            <a:r>
              <a:rPr lang="en-US" altLang="lv-LV" dirty="0" err="1"/>
              <a:t>ily</a:t>
            </a:r>
            <a:r>
              <a:rPr lang="en-US" altLang="lv-LV" dirty="0"/>
              <a:t> </a:t>
            </a:r>
            <a:r>
              <a:rPr lang="lv-LV" dirty="0" err="1"/>
              <a:t>Routine</a:t>
            </a:r>
            <a:r>
              <a:rPr lang="lv-LV" dirty="0"/>
              <a:t> - </a:t>
            </a:r>
            <a:r>
              <a:rPr lang="lv-LV" dirty="0" err="1"/>
              <a:t>Currently</a:t>
            </a:r>
            <a:r>
              <a:rPr lang="lv-LV" altLang="lv-LV" dirty="0"/>
              <a:t> </a:t>
            </a:r>
            <a:endParaRPr lang="lv-LV" dirty="0"/>
          </a:p>
        </p:txBody>
      </p:sp>
    </p:spTree>
    <p:extLst>
      <p:ext uri="{BB962C8B-B14F-4D97-AF65-F5344CB8AC3E}">
        <p14:creationId xmlns:p14="http://schemas.microsoft.com/office/powerpoint/2010/main" val="13443083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668" y="1306126"/>
            <a:ext cx="6871732" cy="4965380"/>
          </a:xfrm>
          <a:prstGeom prst="rect">
            <a:avLst/>
          </a:prstGeom>
        </p:spPr>
      </p:pic>
      <p:sp>
        <p:nvSpPr>
          <p:cNvPr id="5" name="Text Placeholder 4"/>
          <p:cNvSpPr>
            <a:spLocks noGrp="1"/>
          </p:cNvSpPr>
          <p:nvPr>
            <p:ph type="body" sz="quarter" idx="10"/>
          </p:nvPr>
        </p:nvSpPr>
        <p:spPr/>
        <p:txBody>
          <a:bodyPr/>
          <a:lstStyle/>
          <a:p>
            <a:endParaRPr lang="lv-LV"/>
          </a:p>
        </p:txBody>
      </p:sp>
      <p:sp>
        <p:nvSpPr>
          <p:cNvPr id="6" name="Text Placeholder 4"/>
          <p:cNvSpPr>
            <a:spLocks noGrp="1"/>
          </p:cNvSpPr>
          <p:nvPr>
            <p:ph type="body" sz="quarter" idx="12"/>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fontScale="77500" lnSpcReduction="20000"/>
          </a:bodyPr>
          <a:lstStyle/>
          <a:p>
            <a:r>
              <a:rPr lang="lv-LV" altLang="lv-LV" dirty="0"/>
              <a:t>Nature Conservation </a:t>
            </a:r>
            <a:br>
              <a:rPr lang="lv-LV" altLang="lv-LV" dirty="0"/>
            </a:br>
            <a:r>
              <a:rPr lang="lv-LV" altLang="lv-LV" dirty="0"/>
              <a:t>Current Situation &amp; Future Vision</a:t>
            </a:r>
            <a:endParaRPr lang="lv-LV" dirty="0"/>
          </a:p>
        </p:txBody>
      </p:sp>
      <p:sp>
        <p:nvSpPr>
          <p:cNvPr id="4" name="Title 3"/>
          <p:cNvSpPr>
            <a:spLocks noGrp="1"/>
          </p:cNvSpPr>
          <p:nvPr>
            <p:ph type="title"/>
          </p:nvPr>
        </p:nvSpPr>
        <p:spPr/>
        <p:txBody>
          <a:bodyPr/>
          <a:lstStyle/>
          <a:p>
            <a:r>
              <a:rPr lang="lv-LV" altLang="lv-LV" dirty="0" err="1"/>
              <a:t>Da</a:t>
            </a:r>
            <a:r>
              <a:rPr lang="en-US" altLang="lv-LV" dirty="0" err="1"/>
              <a:t>ily</a:t>
            </a:r>
            <a:r>
              <a:rPr lang="en-US" altLang="lv-LV" dirty="0"/>
              <a:t> </a:t>
            </a:r>
            <a:r>
              <a:rPr lang="lv-LV" dirty="0" err="1"/>
              <a:t>Routine</a:t>
            </a:r>
            <a:r>
              <a:rPr lang="lv-LV" dirty="0"/>
              <a:t> - </a:t>
            </a:r>
            <a:r>
              <a:rPr lang="lv-LV" dirty="0" err="1"/>
              <a:t>Currently</a:t>
            </a:r>
            <a:r>
              <a:rPr lang="lv-LV" altLang="lv-LV" dirty="0"/>
              <a:t> </a:t>
            </a:r>
            <a:endParaRPr lang="lv-LV" dirty="0"/>
          </a:p>
        </p:txBody>
      </p:sp>
    </p:spTree>
    <p:extLst>
      <p:ext uri="{BB962C8B-B14F-4D97-AF65-F5344CB8AC3E}">
        <p14:creationId xmlns:p14="http://schemas.microsoft.com/office/powerpoint/2010/main" val="28516241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p:cNvSpPr txBox="1">
            <a:spLocks/>
          </p:cNvSpPr>
          <p:nvPr/>
        </p:nvSpPr>
        <p:spPr bwMode="auto">
          <a:xfrm>
            <a:off x="685800" y="4512603"/>
            <a:ext cx="7772400" cy="186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ctr" defTabSz="938213" rtl="0" eaLnBrk="0" fontAlgn="base" hangingPunct="0">
              <a:spcBef>
                <a:spcPct val="20000"/>
              </a:spcBef>
              <a:spcAft>
                <a:spcPct val="0"/>
              </a:spcAft>
              <a:buFont typeface="Arial" charset="0"/>
              <a:buNone/>
              <a:defRPr sz="14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0" fontAlgn="base" hangingPunct="0">
              <a:spcBef>
                <a:spcPct val="20000"/>
              </a:spcBef>
              <a:spcAft>
                <a:spcPct val="0"/>
              </a:spcAft>
              <a:buFont typeface="Arial" charset="0"/>
              <a:buChar char="–"/>
              <a:defRPr sz="2900" kern="1200">
                <a:solidFill>
                  <a:schemeClr val="tx1"/>
                </a:solidFill>
                <a:latin typeface="+mn-lt"/>
                <a:ea typeface="+mn-ea"/>
                <a:cs typeface="+mn-cs"/>
              </a:defRPr>
            </a:lvl2pPr>
            <a:lvl3pPr marL="1173163" indent="-233363" algn="l" defTabSz="938213" rtl="0" eaLnBrk="0" fontAlgn="base" hangingPunct="0">
              <a:spcBef>
                <a:spcPct val="20000"/>
              </a:spcBef>
              <a:spcAft>
                <a:spcPct val="0"/>
              </a:spcAft>
              <a:buFont typeface="Arial" charset="0"/>
              <a:buChar char="•"/>
              <a:defRPr sz="2500" kern="1200">
                <a:solidFill>
                  <a:schemeClr val="tx1"/>
                </a:solidFill>
                <a:latin typeface="+mn-lt"/>
                <a:ea typeface="+mn-ea"/>
                <a:cs typeface="+mn-cs"/>
              </a:defRPr>
            </a:lvl3pPr>
            <a:lvl4pPr marL="16430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4pPr>
            <a:lvl5pPr marL="2112963" indent="-233363" algn="l" defTabSz="938213" rtl="0" eaLnBrk="0" fontAlgn="base" hangingPunct="0">
              <a:spcBef>
                <a:spcPct val="20000"/>
              </a:spcBef>
              <a:spcAft>
                <a:spcPct val="0"/>
              </a:spcAft>
              <a:buFont typeface="Arial"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gn="l" eaLnBrk="1" hangingPunct="1"/>
            <a:r>
              <a:rPr lang="en-US" altLang="lv-LV" sz="2000" b="1" dirty="0" smtClean="0">
                <a:solidFill>
                  <a:srgbClr val="006600"/>
                </a:solidFill>
              </a:rPr>
              <a:t>Nature </a:t>
            </a:r>
            <a:r>
              <a:rPr lang="en-US" altLang="lv-LV" sz="2000" b="1" dirty="0">
                <a:solidFill>
                  <a:srgbClr val="006600"/>
                </a:solidFill>
              </a:rPr>
              <a:t>Conservation Agency of Republic of Latvia</a:t>
            </a:r>
            <a:endParaRPr lang="lv-LV" altLang="lv-LV" sz="2000" b="1" dirty="0">
              <a:solidFill>
                <a:srgbClr val="006600"/>
              </a:solidFill>
            </a:endParaRPr>
          </a:p>
          <a:p>
            <a:pPr algn="l" eaLnBrk="1" hangingPunct="1"/>
            <a:r>
              <a:rPr lang="lv-LV" sz="2000" dirty="0" smtClean="0">
                <a:solidFill>
                  <a:srgbClr val="006600"/>
                </a:solidFill>
              </a:rPr>
              <a:t>Baznīcas iela 7, Sigulda, Latvia, </a:t>
            </a:r>
            <a:r>
              <a:rPr lang="lv-LV" sz="2000" dirty="0">
                <a:solidFill>
                  <a:srgbClr val="006600"/>
                </a:solidFill>
              </a:rPr>
              <a:t>LV2150 </a:t>
            </a:r>
            <a:endParaRPr lang="lv-LV" sz="2000" dirty="0" smtClean="0">
              <a:solidFill>
                <a:srgbClr val="006600"/>
              </a:solidFill>
            </a:endParaRPr>
          </a:p>
          <a:p>
            <a:pPr algn="l" eaLnBrk="1" hangingPunct="1"/>
            <a:r>
              <a:rPr lang="lv-LV" sz="2000" dirty="0" smtClean="0">
                <a:solidFill>
                  <a:srgbClr val="006600"/>
                </a:solidFill>
              </a:rPr>
              <a:t>Phone: +371 67509545</a:t>
            </a:r>
            <a:endParaRPr lang="lv-LV" sz="2000" dirty="0">
              <a:solidFill>
                <a:srgbClr val="006600"/>
              </a:solidFill>
            </a:endParaRPr>
          </a:p>
          <a:p>
            <a:pPr algn="l" eaLnBrk="1" hangingPunct="1"/>
            <a:r>
              <a:rPr lang="lv-LV" sz="2000" u="sng" dirty="0" smtClean="0">
                <a:solidFill>
                  <a:srgbClr val="000099"/>
                </a:solidFill>
              </a:rPr>
              <a:t>info@daba.gov.lv</a:t>
            </a:r>
          </a:p>
          <a:p>
            <a:pPr algn="l" eaLnBrk="1" hangingPunct="1"/>
            <a:r>
              <a:rPr lang="lv-LV" altLang="lv-LV" sz="2000" u="sng" dirty="0" smtClean="0">
                <a:solidFill>
                  <a:srgbClr val="000099"/>
                </a:solidFill>
              </a:rPr>
              <a:t>www.daba.gov.lv</a:t>
            </a:r>
            <a:endParaRPr lang="lv-LV" sz="2000" dirty="0"/>
          </a:p>
        </p:txBody>
      </p:sp>
    </p:spTree>
    <p:extLst>
      <p:ext uri="{BB962C8B-B14F-4D97-AF65-F5344CB8AC3E}">
        <p14:creationId xmlns:p14="http://schemas.microsoft.com/office/powerpoint/2010/main" val="3048769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89_Prezentacija_template_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89_Prezentacija_template_EN</Template>
  <TotalTime>1957</TotalTime>
  <Words>1264</Words>
  <Application>Microsoft Office PowerPoint</Application>
  <PresentationFormat>On-screen Show (4:3)</PresentationFormat>
  <Paragraphs>143</Paragraphs>
  <Slides>23</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Times New Roman</vt:lpstr>
      <vt:lpstr>Verdana</vt:lpstr>
      <vt:lpstr>89_Prezentacija_template_EN</vt:lpstr>
      <vt:lpstr>Nature protection system and protected areas in Latvia</vt:lpstr>
      <vt:lpstr>Dabas aizsardzības pārvalde -valsts iestāde</vt:lpstr>
      <vt:lpstr>Specially Protected Nature Areas of Latvia – Management: 4</vt:lpstr>
      <vt:lpstr>Specially protected natural areas</vt:lpstr>
      <vt:lpstr>PowerPoint Presentation</vt:lpstr>
      <vt:lpstr>4 National parks </vt:lpstr>
      <vt:lpstr>1 Biosphere reserve </vt:lpstr>
      <vt:lpstr>42 Nature parks</vt:lpstr>
      <vt:lpstr>9 Protected landscape areas</vt:lpstr>
      <vt:lpstr> 261 Nature reserves </vt:lpstr>
      <vt:lpstr>4 Strict nature reserves</vt:lpstr>
      <vt:lpstr>7 Marine protected areas</vt:lpstr>
      <vt:lpstr>355 Nature monuments</vt:lpstr>
      <vt:lpstr>The Nature Conservation Agency of Latvia – Functions</vt:lpstr>
      <vt:lpstr>Function: Realization  of state policy of nature conservation, species &amp; biotopes  protection </vt:lpstr>
      <vt:lpstr>Function: Coordination  of Administration and Management of Specially Protected Areas  </vt:lpstr>
      <vt:lpstr>Function: Implement  the functions of supervision of CITES</vt:lpstr>
      <vt:lpstr>PowerPoint Presentation</vt:lpstr>
      <vt:lpstr>The Nature Conservation Agency of Latvia – TASKS </vt:lpstr>
      <vt:lpstr>The Nature Conservation Agency of Latvia – TASKS </vt:lpstr>
      <vt:lpstr>Daily Routine - Currently </vt:lpstr>
      <vt:lpstr>Daily Routine - Currently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Dagnija</dc:creator>
  <cp:lastModifiedBy>Gunta Gabrāne</cp:lastModifiedBy>
  <cp:revision>118</cp:revision>
  <dcterms:created xsi:type="dcterms:W3CDTF">2014-11-20T14:47:39Z</dcterms:created>
  <dcterms:modified xsi:type="dcterms:W3CDTF">2018-08-06T20:59:40Z</dcterms:modified>
</cp:coreProperties>
</file>